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Lst>
  <p:notesMasterIdLst>
    <p:notesMasterId r:id="rId39"/>
  </p:notesMasterIdLst>
  <p:handoutMasterIdLst>
    <p:handoutMasterId r:id="rId40"/>
  </p:handoutMasterIdLst>
  <p:sldIdLst>
    <p:sldId id="262" r:id="rId12"/>
    <p:sldId id="274" r:id="rId13"/>
    <p:sldId id="276" r:id="rId14"/>
    <p:sldId id="278" r:id="rId15"/>
    <p:sldId id="277" r:id="rId16"/>
    <p:sldId id="275" r:id="rId17"/>
    <p:sldId id="270" r:id="rId18"/>
    <p:sldId id="268" r:id="rId19"/>
    <p:sldId id="271" r:id="rId20"/>
    <p:sldId id="273" r:id="rId21"/>
    <p:sldId id="293" r:id="rId22"/>
    <p:sldId id="303" r:id="rId23"/>
    <p:sldId id="294" r:id="rId24"/>
    <p:sldId id="295" r:id="rId25"/>
    <p:sldId id="272" r:id="rId26"/>
    <p:sldId id="280" r:id="rId27"/>
    <p:sldId id="279" r:id="rId28"/>
    <p:sldId id="296" r:id="rId29"/>
    <p:sldId id="297" r:id="rId30"/>
    <p:sldId id="298" r:id="rId31"/>
    <p:sldId id="299" r:id="rId32"/>
    <p:sldId id="300" r:id="rId33"/>
    <p:sldId id="301" r:id="rId34"/>
    <p:sldId id="302" r:id="rId35"/>
    <p:sldId id="304" r:id="rId36"/>
    <p:sldId id="305" r:id="rId37"/>
    <p:sldId id="306" r:id="rId3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e Hantao" initials="NH" lastIdx="3" clrIdx="0">
    <p:extLst>
      <p:ext uri="{19B8F6BF-5375-455C-9EA6-DF929625EA0E}">
        <p15:presenceInfo xmlns:p15="http://schemas.microsoft.com/office/powerpoint/2012/main" userId="37bc0fa4f2d517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0011"/>
    <a:srgbClr val="D86816"/>
    <a:srgbClr val="546287"/>
    <a:srgbClr val="818E0B"/>
    <a:srgbClr val="EDC264"/>
    <a:srgbClr val="0D3358"/>
    <a:srgbClr val="936C4D"/>
    <a:srgbClr val="484B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964" autoAdjust="0"/>
  </p:normalViewPr>
  <p:slideViewPr>
    <p:cSldViewPr>
      <p:cViewPr varScale="1">
        <p:scale>
          <a:sx n="52" d="100"/>
          <a:sy n="52" d="100"/>
        </p:scale>
        <p:origin x="172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notesMaster" Target="notesMasters/notesMaster1.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20" Type="http://schemas.openxmlformats.org/officeDocument/2006/relationships/slide" Target="slides/slide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B6F452-F129-4295-8D08-3C7A8332EF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2313053-8FB2-44E4-BE2F-795E06782C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FC2869-FE5A-4826-A646-617722C2E2C5}" type="datetimeFigureOut">
              <a:rPr lang="zh-CN" altLang="en-US" smtClean="0"/>
              <a:t>2020/3/17</a:t>
            </a:fld>
            <a:endParaRPr lang="zh-CN" altLang="en-US"/>
          </a:p>
        </p:txBody>
      </p:sp>
      <p:sp>
        <p:nvSpPr>
          <p:cNvPr id="4" name="页脚占位符 3">
            <a:extLst>
              <a:ext uri="{FF2B5EF4-FFF2-40B4-BE49-F238E27FC236}">
                <a16:creationId xmlns:a16="http://schemas.microsoft.com/office/drawing/2014/main" id="{DDE117FC-1343-41EA-B783-21594684D8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Approximation and Convergence Properties of Generative Adversarial Learning</a:t>
            </a:r>
            <a:endParaRPr lang="zh-CN" altLang="en-US"/>
          </a:p>
        </p:txBody>
      </p:sp>
      <p:sp>
        <p:nvSpPr>
          <p:cNvPr id="5" name="灯片编号占位符 4">
            <a:extLst>
              <a:ext uri="{FF2B5EF4-FFF2-40B4-BE49-F238E27FC236}">
                <a16:creationId xmlns:a16="http://schemas.microsoft.com/office/drawing/2014/main" id="{626C40FF-2D05-41C4-BF64-7B505662A1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7C9BC3-C233-4778-AC99-C6927C5DF656}" type="slidenum">
              <a:rPr lang="zh-CN" altLang="en-US" smtClean="0"/>
              <a:t>‹#›</a:t>
            </a:fld>
            <a:endParaRPr lang="zh-CN" altLang="en-US"/>
          </a:p>
        </p:txBody>
      </p:sp>
    </p:spTree>
    <p:extLst>
      <p:ext uri="{BB962C8B-B14F-4D97-AF65-F5344CB8AC3E}">
        <p14:creationId xmlns:p14="http://schemas.microsoft.com/office/powerpoint/2010/main" val="37361020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51AE67B-AFE2-4397-AD25-4DE702A8A0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43BF5FE4-2BD6-46A5-96D1-FDF4FE15F22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158BF057-83EB-4DF2-B116-16151D84CA2E}" type="datetimeFigureOut">
              <a:rPr lang="zh-CN" altLang="en-US"/>
              <a:pPr>
                <a:defRPr/>
              </a:pPr>
              <a:t>2020/3/17</a:t>
            </a:fld>
            <a:endParaRPr lang="zh-CN" altLang="en-US"/>
          </a:p>
        </p:txBody>
      </p:sp>
      <p:sp>
        <p:nvSpPr>
          <p:cNvPr id="4" name="幻灯片图像占位符 3">
            <a:extLst>
              <a:ext uri="{FF2B5EF4-FFF2-40B4-BE49-F238E27FC236}">
                <a16:creationId xmlns:a16="http://schemas.microsoft.com/office/drawing/2014/main" id="{23CB168D-BC97-4C4F-9691-BC55339C050A}"/>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C1130BA2-2471-44DB-90E6-E55A8CC342E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7D926A9-CBCE-44D7-AAE7-2AECE4BC8C8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n-US" altLang="zh-CN"/>
              <a:t>Approximation and Convergence Properties of Generative Adversarial Learning</a:t>
            </a:r>
            <a:endParaRPr lang="zh-CN" altLang="en-US"/>
          </a:p>
        </p:txBody>
      </p:sp>
      <p:sp>
        <p:nvSpPr>
          <p:cNvPr id="7" name="灯片编号占位符 6">
            <a:extLst>
              <a:ext uri="{FF2B5EF4-FFF2-40B4-BE49-F238E27FC236}">
                <a16:creationId xmlns:a16="http://schemas.microsoft.com/office/drawing/2014/main" id="{7C1C6DD8-D0F2-4924-95B8-6F6FE9774A5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B91B2D96-6C2F-4173-92F1-474AA1F1D3B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rxiv.org/pdf/1801.01973.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rxiv.org/abs/1803.05573"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arxiv.org/abs/1803.05573"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inference.vc/instance-noise-a-trick-for-stabilising-gan-trainin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arxiv.org/abs/1610.04490"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Regular_measure#Definition" TargetMode="External"/><Relationship Id="rId3" Type="http://schemas.openxmlformats.org/officeDocument/2006/relationships/hyperlink" Target="https://en.wikipedia.org/wiki/Topological_space" TargetMode="External"/><Relationship Id="rId7" Type="http://schemas.openxmlformats.org/officeDocument/2006/relationships/hyperlink" Target="https://en.wikipedia.org/wiki/Inner_regular"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Sigma_algebra" TargetMode="External"/><Relationship Id="rId11" Type="http://schemas.openxmlformats.org/officeDocument/2006/relationships/hyperlink" Target="https://en.wikipedia.org/wiki/Radon_measure" TargetMode="External"/><Relationship Id="rId5" Type="http://schemas.openxmlformats.org/officeDocument/2006/relationships/hyperlink" Target="https://en.wikipedia.org/wiki/Borel_sets" TargetMode="External"/><Relationship Id="rId10" Type="http://schemas.openxmlformats.org/officeDocument/2006/relationships/hyperlink" Target="https://en.wikipedia.org/wiki/Locally_finite_measure" TargetMode="External"/><Relationship Id="rId4" Type="http://schemas.openxmlformats.org/officeDocument/2006/relationships/hyperlink" Target="https://en.wikipedia.org/wiki/Measure_(mathematics)" TargetMode="External"/><Relationship Id="rId9" Type="http://schemas.openxmlformats.org/officeDocument/2006/relationships/hyperlink" Target="https://en.wikipedia.org/wiki/Borel_regular_measur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Kernel_embedding_of_distributions#Measuring_distance_between_distribution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7838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a:t>Wasserstein WGAN</a:t>
            </a:r>
            <a:endParaRPr lang="zh-CN" altLang="en-US" i="1" dirty="0"/>
          </a:p>
        </p:txBody>
      </p:sp>
    </p:spTree>
    <p:extLst>
      <p:ext uri="{BB962C8B-B14F-4D97-AF65-F5344CB8AC3E}">
        <p14:creationId xmlns:p14="http://schemas.microsoft.com/office/powerpoint/2010/main" val="3558313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u="none" strike="noStrike" kern="1200" baseline="0" dirty="0">
                <a:solidFill>
                  <a:schemeClr val="tx1"/>
                </a:solidFill>
                <a:latin typeface="+mn-lt"/>
                <a:ea typeface="+mn-ea"/>
                <a:cs typeface="+mn-cs"/>
              </a:rPr>
              <a:t>Improved Training of Wasserstein GANs</a:t>
            </a:r>
          </a:p>
          <a:p>
            <a:r>
              <a:rPr lang="en-US" altLang="zh-CN" sz="1200" b="0" i="0" u="none" strike="noStrike" kern="1200" dirty="0">
                <a:solidFill>
                  <a:schemeClr val="tx1"/>
                </a:solidFill>
                <a:effectLst/>
                <a:latin typeface="+mn-lt"/>
                <a:ea typeface="+mn-ea"/>
                <a:cs typeface="+mn-cs"/>
              </a:rPr>
              <a:t>WGAN-GP</a:t>
            </a:r>
            <a:r>
              <a:rPr lang="zh-CN" altLang="en-US" sz="1200" b="0" i="0" u="none" strike="noStrike" kern="1200" dirty="0">
                <a:solidFill>
                  <a:schemeClr val="tx1"/>
                </a:solidFill>
                <a:effectLst/>
                <a:latin typeface="+mn-lt"/>
                <a:ea typeface="+mn-ea"/>
                <a:cs typeface="+mn-cs"/>
              </a:rPr>
              <a:t>在文章中指出了</a:t>
            </a:r>
            <a:r>
              <a:rPr lang="en-US" altLang="zh-CN" sz="1200" b="0" i="0" u="none" strike="noStrike" kern="1200" dirty="0">
                <a:solidFill>
                  <a:schemeClr val="tx1"/>
                </a:solidFill>
                <a:effectLst/>
                <a:latin typeface="+mn-lt"/>
                <a:ea typeface="+mn-ea"/>
                <a:cs typeface="+mn-cs"/>
              </a:rPr>
              <a:t>WGAN</a:t>
            </a:r>
            <a:r>
              <a:rPr lang="zh-CN" altLang="en-US" sz="1200" b="0" i="0" u="none" strike="noStrike" kern="1200" dirty="0">
                <a:solidFill>
                  <a:schemeClr val="tx1"/>
                </a:solidFill>
                <a:effectLst/>
                <a:latin typeface="+mn-lt"/>
                <a:ea typeface="+mn-ea"/>
                <a:cs typeface="+mn-cs"/>
              </a:rPr>
              <a:t>存在问题的原因，那就是</a:t>
            </a:r>
            <a:r>
              <a:rPr lang="en-US" altLang="zh-CN" sz="1200" b="0" i="0" u="none" strike="noStrike" kern="1200" dirty="0">
                <a:solidFill>
                  <a:schemeClr val="tx1"/>
                </a:solidFill>
                <a:effectLst/>
                <a:latin typeface="+mn-lt"/>
                <a:ea typeface="+mn-ea"/>
                <a:cs typeface="+mn-cs"/>
              </a:rPr>
              <a:t>WGAN</a:t>
            </a:r>
            <a:r>
              <a:rPr lang="zh-CN" altLang="en-US" sz="1200" b="0" i="0" u="none" strike="noStrike" kern="1200" dirty="0">
                <a:solidFill>
                  <a:schemeClr val="tx1"/>
                </a:solidFill>
                <a:effectLst/>
                <a:latin typeface="+mn-lt"/>
                <a:ea typeface="+mn-ea"/>
                <a:cs typeface="+mn-cs"/>
              </a:rPr>
              <a:t>在处理</a:t>
            </a:r>
            <a:r>
              <a:rPr lang="en-US" altLang="zh-CN" sz="1200" b="0" i="0" u="none" strike="noStrike" kern="1200" dirty="0">
                <a:solidFill>
                  <a:schemeClr val="tx1"/>
                </a:solidFill>
                <a:effectLst/>
                <a:latin typeface="+mn-lt"/>
                <a:ea typeface="+mn-ea"/>
                <a:cs typeface="+mn-cs"/>
              </a:rPr>
              <a:t>Lipschitz</a:t>
            </a:r>
            <a:r>
              <a:rPr lang="zh-CN" altLang="en-US" sz="1200" b="0" i="0" u="none" strike="noStrike" kern="1200" dirty="0">
                <a:solidFill>
                  <a:schemeClr val="tx1"/>
                </a:solidFill>
                <a:effectLst/>
                <a:latin typeface="+mn-lt"/>
                <a:ea typeface="+mn-ea"/>
                <a:cs typeface="+mn-cs"/>
              </a:rPr>
              <a:t>限制条件时直接采用了 </a:t>
            </a:r>
            <a:r>
              <a:rPr lang="en-US" altLang="zh-CN" sz="1200" b="0" i="0" u="none" strike="noStrike" kern="1200" dirty="0">
                <a:solidFill>
                  <a:schemeClr val="tx1"/>
                </a:solidFill>
                <a:effectLst/>
                <a:latin typeface="+mn-lt"/>
                <a:ea typeface="+mn-ea"/>
                <a:cs typeface="+mn-cs"/>
              </a:rPr>
              <a:t>weight clipping</a:t>
            </a:r>
            <a:r>
              <a:rPr lang="zh-CN" altLang="en-US" sz="1200" b="0" i="0" u="none" strike="noStrike" kern="1200" dirty="0">
                <a:solidFill>
                  <a:schemeClr val="tx1"/>
                </a:solidFill>
                <a:effectLst/>
                <a:latin typeface="+mn-lt"/>
                <a:ea typeface="+mn-ea"/>
                <a:cs typeface="+mn-cs"/>
              </a:rPr>
              <a:t>，就是每当更新完一次判别器的参数之后，就检查判别器的所有参数的绝对值有没有超过一个阈值，比如</a:t>
            </a:r>
            <a:r>
              <a:rPr lang="en-US" altLang="zh-CN" sz="1200" b="0" i="0" u="none" strike="noStrike" kern="1200" dirty="0">
                <a:solidFill>
                  <a:schemeClr val="tx1"/>
                </a:solidFill>
                <a:effectLst/>
                <a:latin typeface="+mn-lt"/>
                <a:ea typeface="+mn-ea"/>
                <a:cs typeface="+mn-cs"/>
              </a:rPr>
              <a:t>0.01</a:t>
            </a:r>
            <a:r>
              <a:rPr lang="zh-CN" altLang="en-US" sz="1200" b="0" i="0" u="none" strike="noStrike" kern="1200" dirty="0">
                <a:solidFill>
                  <a:schemeClr val="tx1"/>
                </a:solidFill>
                <a:effectLst/>
                <a:latin typeface="+mn-lt"/>
                <a:ea typeface="+mn-ea"/>
                <a:cs typeface="+mn-cs"/>
              </a:rPr>
              <a:t>，有的话就把这些参数 </a:t>
            </a:r>
            <a:r>
              <a:rPr lang="en-US" altLang="zh-CN" sz="1200" b="0" i="0" u="none" strike="noStrike" kern="1200" dirty="0">
                <a:solidFill>
                  <a:schemeClr val="tx1"/>
                </a:solidFill>
                <a:effectLst/>
                <a:latin typeface="+mn-lt"/>
                <a:ea typeface="+mn-ea"/>
                <a:cs typeface="+mn-cs"/>
              </a:rPr>
              <a:t>clip</a:t>
            </a:r>
            <a:r>
              <a:rPr lang="zh-CN" altLang="en-US" sz="1200" b="0" i="0" u="none" strike="noStrike" kern="1200" dirty="0">
                <a:solidFill>
                  <a:schemeClr val="tx1"/>
                </a:solidFill>
                <a:effectLst/>
                <a:latin typeface="+mn-lt"/>
                <a:ea typeface="+mn-ea"/>
                <a:cs typeface="+mn-cs"/>
              </a:rPr>
              <a:t>回 </a:t>
            </a:r>
            <a:r>
              <a:rPr lang="en-US" altLang="zh-CN" sz="1200" b="0" i="0" u="none" strike="noStrike" kern="1200" dirty="0">
                <a:solidFill>
                  <a:schemeClr val="tx1"/>
                </a:solidFill>
                <a:effectLst/>
                <a:latin typeface="+mn-lt"/>
                <a:ea typeface="+mn-ea"/>
                <a:cs typeface="+mn-cs"/>
              </a:rPr>
              <a:t>[-0.01, 0.01] </a:t>
            </a:r>
            <a:r>
              <a:rPr lang="zh-CN" altLang="en-US" sz="1200" b="0" i="0" u="none" strike="noStrike" kern="1200" dirty="0">
                <a:solidFill>
                  <a:schemeClr val="tx1"/>
                </a:solidFill>
                <a:effectLst/>
                <a:latin typeface="+mn-lt"/>
                <a:ea typeface="+mn-ea"/>
                <a:cs typeface="+mn-cs"/>
              </a:rPr>
              <a:t>范围内。通过在训练过程中保证判别器的所有参数有界，就保证了判别器不能对两个略微不同的样本在判别上不会差异过大，从而 间接实现了</a:t>
            </a:r>
            <a:r>
              <a:rPr lang="en-US" altLang="zh-CN" sz="1200" b="0" i="0" u="none" strike="noStrike" kern="1200" dirty="0">
                <a:solidFill>
                  <a:schemeClr val="tx1"/>
                </a:solidFill>
                <a:effectLst/>
                <a:latin typeface="+mn-lt"/>
                <a:ea typeface="+mn-ea"/>
                <a:cs typeface="+mn-cs"/>
              </a:rPr>
              <a:t>Lipschitz</a:t>
            </a:r>
            <a:r>
              <a:rPr lang="zh-CN" altLang="en-US" sz="1200" b="0" i="0" u="none" strike="noStrike" kern="1200" dirty="0">
                <a:solidFill>
                  <a:schemeClr val="tx1"/>
                </a:solidFill>
                <a:effectLst/>
                <a:latin typeface="+mn-lt"/>
                <a:ea typeface="+mn-ea"/>
                <a:cs typeface="+mn-cs"/>
              </a:rPr>
              <a:t>限制。实际训练上判别器</a:t>
            </a:r>
            <a:r>
              <a:rPr lang="en-US" altLang="zh-CN" sz="1200" b="0" i="0" u="none" strike="noStrike" kern="1200" dirty="0">
                <a:solidFill>
                  <a:schemeClr val="tx1"/>
                </a:solidFill>
                <a:effectLst/>
                <a:latin typeface="+mn-lt"/>
                <a:ea typeface="+mn-ea"/>
                <a:cs typeface="+mn-cs"/>
              </a:rPr>
              <a:t>loss</a:t>
            </a:r>
            <a:r>
              <a:rPr lang="zh-CN" altLang="en-US" sz="1200" b="0" i="0" u="none" strike="noStrike" kern="1200" dirty="0">
                <a:solidFill>
                  <a:schemeClr val="tx1"/>
                </a:solidFill>
                <a:effectLst/>
                <a:latin typeface="+mn-lt"/>
                <a:ea typeface="+mn-ea"/>
                <a:cs typeface="+mn-cs"/>
              </a:rPr>
              <a:t>希望尽可能拉大真假样本的分数差，然而</a:t>
            </a:r>
            <a:r>
              <a:rPr lang="en-US" altLang="zh-CN" sz="1200" b="0" i="0" u="none" strike="noStrike" kern="1200" dirty="0">
                <a:solidFill>
                  <a:schemeClr val="tx1"/>
                </a:solidFill>
                <a:effectLst/>
                <a:latin typeface="+mn-lt"/>
                <a:ea typeface="+mn-ea"/>
                <a:cs typeface="+mn-cs"/>
              </a:rPr>
              <a:t>weight clipping</a:t>
            </a:r>
            <a:r>
              <a:rPr lang="zh-CN" altLang="en-US" sz="1200" b="0" i="0" u="none" strike="noStrike" kern="1200" dirty="0">
                <a:solidFill>
                  <a:schemeClr val="tx1"/>
                </a:solidFill>
                <a:effectLst/>
                <a:latin typeface="+mn-lt"/>
                <a:ea typeface="+mn-ea"/>
                <a:cs typeface="+mn-cs"/>
              </a:rPr>
              <a:t>独立地限制每一个网络参数的取值范围，在 这种情况下最优的策略就是尽可能让所有参数走极端，要么取最大值（如</a:t>
            </a:r>
            <a:r>
              <a:rPr lang="en-US" altLang="zh-CN" sz="1200" b="0" i="0" u="none" strike="noStrike" kern="1200" dirty="0">
                <a:solidFill>
                  <a:schemeClr val="tx1"/>
                </a:solidFill>
                <a:effectLst/>
                <a:latin typeface="+mn-lt"/>
                <a:ea typeface="+mn-ea"/>
                <a:cs typeface="+mn-cs"/>
              </a:rPr>
              <a:t>0.01</a:t>
            </a:r>
            <a:r>
              <a:rPr lang="zh-CN" altLang="en-US" sz="1200" b="0" i="0" u="none" strike="noStrike" kern="1200" dirty="0">
                <a:solidFill>
                  <a:schemeClr val="tx1"/>
                </a:solidFill>
                <a:effectLst/>
                <a:latin typeface="+mn-lt"/>
                <a:ea typeface="+mn-ea"/>
                <a:cs typeface="+mn-cs"/>
              </a:rPr>
              <a:t>）要么取最小值（如</a:t>
            </a:r>
            <a:r>
              <a:rPr lang="en-US" altLang="zh-CN" sz="1200" b="0" i="0" u="none" strike="noStrike" kern="1200" dirty="0">
                <a:solidFill>
                  <a:schemeClr val="tx1"/>
                </a:solidFill>
                <a:effectLst/>
                <a:latin typeface="+mn-lt"/>
                <a:ea typeface="+mn-ea"/>
                <a:cs typeface="+mn-cs"/>
              </a:rPr>
              <a:t>-0.01</a:t>
            </a:r>
            <a:r>
              <a:rPr lang="zh-CN" altLang="en-US" sz="1200" b="0" i="0" u="none" strike="noStrike" kern="1200" dirty="0">
                <a:solidFill>
                  <a:schemeClr val="tx1"/>
                </a:solidFill>
                <a:effectLst/>
                <a:latin typeface="+mn-lt"/>
                <a:ea typeface="+mn-ea"/>
                <a:cs typeface="+mn-cs"/>
              </a:rPr>
              <a:t>），文章通过实验验证了猜测如下图所示判别器的参数几乎都集中在最大值和最小值上。</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注意：由于模型是对每个样本独立地施加梯度惩罚，所以判别器的模型架构中不能使用</a:t>
            </a:r>
            <a:r>
              <a:rPr lang="en-US" altLang="zh-CN" sz="1200" b="0" i="0" u="none" strike="noStrike" kern="1200" dirty="0">
                <a:solidFill>
                  <a:schemeClr val="tx1"/>
                </a:solidFill>
                <a:effectLst/>
                <a:latin typeface="+mn-lt"/>
                <a:ea typeface="+mn-ea"/>
                <a:cs typeface="+mn-cs"/>
              </a:rPr>
              <a:t>Batch Normalization</a:t>
            </a:r>
            <a:r>
              <a:rPr lang="zh-CN" altLang="en-US" sz="1200" b="0" i="0" u="none" strike="noStrike" kern="1200" dirty="0">
                <a:solidFill>
                  <a:schemeClr val="tx1"/>
                </a:solidFill>
                <a:effectLst/>
                <a:latin typeface="+mn-lt"/>
                <a:ea typeface="+mn-ea"/>
                <a:cs typeface="+mn-cs"/>
              </a:rPr>
              <a:t>， 因为它会引入同个</a:t>
            </a:r>
            <a:r>
              <a:rPr lang="en-US" altLang="zh-CN" sz="1200" b="0" i="0" u="none" strike="noStrike" kern="1200" dirty="0">
                <a:solidFill>
                  <a:schemeClr val="tx1"/>
                </a:solidFill>
                <a:effectLst/>
                <a:latin typeface="+mn-lt"/>
                <a:ea typeface="+mn-ea"/>
                <a:cs typeface="+mn-cs"/>
              </a:rPr>
              <a:t>batch</a:t>
            </a:r>
            <a:r>
              <a:rPr lang="zh-CN" altLang="en-US" sz="1200" b="0" i="0" u="none" strike="noStrike" kern="1200" dirty="0">
                <a:solidFill>
                  <a:schemeClr val="tx1"/>
                </a:solidFill>
                <a:effectLst/>
                <a:latin typeface="+mn-lt"/>
                <a:ea typeface="+mn-ea"/>
                <a:cs typeface="+mn-cs"/>
              </a:rPr>
              <a:t>中不同样本的相互依赖关系。</a:t>
            </a:r>
            <a:endParaRPr lang="en-US"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38990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a:t>A Note on the Inception Score</a:t>
            </a:r>
            <a:r>
              <a:rPr lang="en-US" altLang="zh-CN" dirty="0"/>
              <a:t>(link: </a:t>
            </a:r>
            <a:r>
              <a:rPr lang="en-US" altLang="zh-CN" dirty="0">
                <a:hlinkClick r:id="rId3"/>
              </a:rPr>
              <a:t>https://arxiv.org/pdf/1801.01973.pdf</a:t>
            </a:r>
            <a:r>
              <a:rPr lang="en-US" altLang="zh-CN" dirty="0"/>
              <a:t>)</a:t>
            </a:r>
          </a:p>
          <a:p>
            <a:r>
              <a:rPr lang="en-US" altLang="zh-CN" dirty="0"/>
              <a:t>Inception score</a:t>
            </a:r>
            <a:r>
              <a:rPr lang="zh-CN" altLang="en-US" dirty="0"/>
              <a:t>越大越好</a:t>
            </a:r>
          </a:p>
        </p:txBody>
      </p:sp>
    </p:spTree>
    <p:extLst>
      <p:ext uri="{BB962C8B-B14F-4D97-AF65-F5344CB8AC3E}">
        <p14:creationId xmlns:p14="http://schemas.microsoft.com/office/powerpoint/2010/main" val="3080423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i="1" kern="1200" dirty="0">
                <a:solidFill>
                  <a:schemeClr val="tx1"/>
                </a:solidFill>
                <a:effectLst/>
                <a:latin typeface="+mn-lt"/>
                <a:ea typeface="+mn-ea"/>
                <a:cs typeface="+mn-cs"/>
              </a:rPr>
              <a:t>On the Convergence and Robustness of Training GANs with Regularized Optimal Transport</a:t>
            </a:r>
          </a:p>
          <a:p>
            <a:endParaRPr lang="zh-CN" altLang="en-US" b="0" dirty="0"/>
          </a:p>
        </p:txBody>
      </p:sp>
    </p:spTree>
    <p:extLst>
      <p:ext uri="{BB962C8B-B14F-4D97-AF65-F5344CB8AC3E}">
        <p14:creationId xmlns:p14="http://schemas.microsoft.com/office/powerpoint/2010/main" val="4241161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这意味着我们可以用</a:t>
                </a:r>
                <a:r>
                  <a:rPr lang="en-US" altLang="zh-CN" dirty="0"/>
                  <a:t>G</a:t>
                </a:r>
                <a:r>
                  <a:rPr lang="zh-CN" altLang="en-US" dirty="0"/>
                  <a:t>来近似梯度</a:t>
                </a:r>
                <a14:m>
                  <m:oMath xmlns:m="http://schemas.openxmlformats.org/officeDocument/2006/math">
                    <m:r>
                      <m:rPr>
                        <m:sty m:val="p"/>
                      </m:rP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𝜆</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a:t>这意味着我们可以用</a:t>
                </a:r>
                <a:r>
                  <a:rPr lang="en-US" altLang="zh-CN" dirty="0"/>
                  <a:t>G</a:t>
                </a:r>
                <a:r>
                  <a:rPr lang="zh-CN" altLang="en-US" dirty="0"/>
                  <a:t>来近似梯度</a:t>
                </a:r>
                <a:r>
                  <a:rPr lang="en-US" altLang="zh-CN" b="0" i="0">
                    <a:latin typeface="Cambria Math" panose="02040503050406030204" pitchFamily="18" charset="0"/>
                  </a:rPr>
                  <a:t>∇ℎ_𝜆 (𝜃)</a:t>
                </a:r>
                <a:endParaRPr lang="zh-CN" altLang="en-US" dirty="0"/>
              </a:p>
            </p:txBody>
          </p:sp>
        </mc:Fallback>
      </mc:AlternateContent>
    </p:spTree>
    <p:extLst>
      <p:ext uri="{BB962C8B-B14F-4D97-AF65-F5344CB8AC3E}">
        <p14:creationId xmlns:p14="http://schemas.microsoft.com/office/powerpoint/2010/main" val="855425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OT-GAN: </a:t>
                </a:r>
                <a:r>
                  <a:rPr lang="en-US" altLang="zh-CN" dirty="0">
                    <a:hlinkClick r:id="rId3"/>
                  </a:rPr>
                  <a:t>https://arxiv.org/abs/1803.05573</a:t>
                </a:r>
                <a:endParaRPr lang="en-US" altLang="zh-CN" dirty="0"/>
              </a:p>
              <a:p>
                <a:r>
                  <a:rPr lang="zh-CN" altLang="en-US" dirty="0"/>
                  <a:t>它的代价函数</a:t>
                </a:r>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是一个神经网络</a:t>
                </a:r>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oMath>
                </a14:m>
                <a:endParaRPr lang="zh-CN" altLang="en-US" dirty="0"/>
              </a:p>
            </p:txBody>
          </p:sp>
        </mc:Choice>
        <mc:Fallback xmlns="">
          <p:sp>
            <p:nvSpPr>
              <p:cNvPr id="3" name="备注占位符 2"/>
              <p:cNvSpPr>
                <a:spLocks noGrp="1"/>
              </p:cNvSpPr>
              <p:nvPr>
                <p:ph type="body" idx="1"/>
              </p:nvPr>
            </p:nvSpPr>
            <p:spPr/>
            <p:txBody>
              <a:bodyPr/>
              <a:lstStyle/>
              <a:p>
                <a:r>
                  <a:rPr lang="en-US" altLang="zh-CN" dirty="0"/>
                  <a:t>OT-GAN: </a:t>
                </a:r>
                <a:r>
                  <a:rPr lang="en-US" altLang="zh-CN" dirty="0">
                    <a:hlinkClick r:id="rId4"/>
                  </a:rPr>
                  <a:t>https://arxiv.org/abs/1803.05573</a:t>
                </a:r>
                <a:endParaRPr lang="en-US" altLang="zh-CN" dirty="0"/>
              </a:p>
              <a:p>
                <a:r>
                  <a:rPr lang="zh-CN" altLang="en-US" dirty="0"/>
                  <a:t>它的代价函数</a:t>
                </a:r>
                <a:r>
                  <a:rPr lang="en-US" altLang="zh-CN" b="0" i="0">
                    <a:latin typeface="Cambria Math" panose="02040503050406030204" pitchFamily="18" charset="0"/>
                  </a:rPr>
                  <a:t>𝑐(𝑥,𝑦)</a:t>
                </a:r>
                <a:r>
                  <a:rPr lang="zh-CN" altLang="en-US" dirty="0"/>
                  <a:t>是一个神经网络</a:t>
                </a:r>
                <a:r>
                  <a:rPr lang="en-US" altLang="zh-CN" b="0" i="0">
                    <a:latin typeface="Cambria Math" panose="02040503050406030204" pitchFamily="18" charset="0"/>
                  </a:rPr>
                  <a:t>𝑐(𝑔(𝑥),ℎ(𝑦))</a:t>
                </a:r>
                <a:endParaRPr lang="zh-CN" altLang="en-US" dirty="0"/>
              </a:p>
            </p:txBody>
          </p:sp>
        </mc:Fallback>
      </mc:AlternateContent>
    </p:spTree>
    <p:extLst>
      <p:ext uri="{BB962C8B-B14F-4D97-AF65-F5344CB8AC3E}">
        <p14:creationId xmlns:p14="http://schemas.microsoft.com/office/powerpoint/2010/main" val="3335945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a:t>Adversarial Lipschitz Regularization</a:t>
            </a:r>
            <a:endParaRPr lang="zh-CN" altLang="en-US" dirty="0"/>
          </a:p>
        </p:txBody>
      </p:sp>
    </p:spTree>
    <p:extLst>
      <p:ext uri="{BB962C8B-B14F-4D97-AF65-F5344CB8AC3E}">
        <p14:creationId xmlns:p14="http://schemas.microsoft.com/office/powerpoint/2010/main" val="247435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该文声称</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In this work, we focus on applying ALR to Wasserstein GANs, as regularizing or constraining Lipschitz continuity has proven to have a high impact on training stability and reducing mode collapse.</a:t>
            </a:r>
            <a:endParaRPr lang="zh-CN" altLang="en-US" dirty="0"/>
          </a:p>
        </p:txBody>
      </p:sp>
    </p:spTree>
    <p:extLst>
      <p:ext uri="{BB962C8B-B14F-4D97-AF65-F5344CB8AC3E}">
        <p14:creationId xmlns:p14="http://schemas.microsoft.com/office/powerpoint/2010/main" val="4069285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ON CONVERGENCE AND STABILITY OF GANS </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2017</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Naveen </a:t>
            </a:r>
            <a:r>
              <a:rPr lang="en-US" altLang="zh-CN" sz="1200" b="0" i="0" u="none" strike="noStrike" kern="1200" baseline="0" dirty="0" err="1">
                <a:solidFill>
                  <a:schemeClr val="tx1"/>
                </a:solidFill>
                <a:latin typeface="+mn-lt"/>
                <a:ea typeface="+mn-ea"/>
                <a:cs typeface="+mn-cs"/>
              </a:rPr>
              <a:t>Kodali</a:t>
            </a:r>
            <a:r>
              <a:rPr lang="en-US" altLang="zh-CN" sz="1200" b="0" i="0" u="none" strike="noStrike" kern="1200" baseline="0" dirty="0">
                <a:solidFill>
                  <a:schemeClr val="tx1"/>
                </a:solidFill>
                <a:latin typeface="+mn-lt"/>
                <a:ea typeface="+mn-ea"/>
                <a:cs typeface="+mn-cs"/>
              </a:rPr>
              <a:t>, Jacob Abernethy, James Hays &amp; </a:t>
            </a:r>
            <a:r>
              <a:rPr lang="en-US" altLang="zh-CN" sz="1200" b="0" i="0" u="none" strike="noStrike" kern="1200" baseline="0" dirty="0" err="1">
                <a:solidFill>
                  <a:schemeClr val="tx1"/>
                </a:solidFill>
                <a:latin typeface="+mn-lt"/>
                <a:ea typeface="+mn-ea"/>
                <a:cs typeface="+mn-cs"/>
              </a:rPr>
              <a:t>Zsolt</a:t>
            </a:r>
            <a:r>
              <a:rPr lang="en-US" altLang="zh-CN" sz="1200" b="0" i="0" u="none" strike="noStrike" kern="1200" baseline="0" dirty="0">
                <a:solidFill>
                  <a:schemeClr val="tx1"/>
                </a:solidFill>
                <a:latin typeface="+mn-lt"/>
                <a:ea typeface="+mn-ea"/>
                <a:cs typeface="+mn-cs"/>
              </a:rPr>
              <a:t> Kira </a:t>
            </a:r>
          </a:p>
          <a:p>
            <a:r>
              <a:rPr lang="zh-CN" altLang="en-US" sz="1200" b="0" i="0" u="none" strike="noStrike" kern="1200" baseline="0" dirty="0">
                <a:solidFill>
                  <a:schemeClr val="tx1"/>
                </a:solidFill>
                <a:latin typeface="+mn-lt"/>
                <a:ea typeface="+mn-ea"/>
                <a:cs typeface="+mn-cs"/>
              </a:rPr>
              <a:t>本文从博弈（</a:t>
            </a:r>
            <a:r>
              <a:rPr lang="en-US" altLang="zh-CN" sz="1200" b="0" i="0" u="none" strike="noStrike" kern="1200" baseline="0" dirty="0">
                <a:solidFill>
                  <a:schemeClr val="tx1"/>
                </a:solidFill>
                <a:latin typeface="+mn-lt"/>
                <a:ea typeface="+mn-ea"/>
                <a:cs typeface="+mn-cs"/>
              </a:rPr>
              <a:t>game</a:t>
            </a:r>
            <a:r>
              <a:rPr lang="zh-CN" altLang="en-US" sz="1200" b="0" i="0" u="none" strike="noStrike" kern="1200" baseline="0" dirty="0">
                <a:solidFill>
                  <a:schemeClr val="tx1"/>
                </a:solidFill>
                <a:latin typeface="+mn-lt"/>
                <a:ea typeface="+mn-ea"/>
                <a:cs typeface="+mn-cs"/>
              </a:rPr>
              <a:t>）的角度解释</a:t>
            </a:r>
            <a:r>
              <a:rPr lang="en-US" altLang="zh-CN" sz="1200" b="0" i="0" u="none" strike="noStrike" kern="1200" baseline="0" dirty="0">
                <a:solidFill>
                  <a:schemeClr val="tx1"/>
                </a:solidFill>
                <a:latin typeface="+mn-lt"/>
                <a:ea typeface="+mn-ea"/>
                <a:cs typeface="+mn-cs"/>
              </a:rPr>
              <a:t>GAN</a:t>
            </a:r>
            <a:r>
              <a:rPr lang="zh-CN" altLang="en-US" sz="1200" b="0" i="0" u="none" strike="noStrike" kern="1200" baseline="0" dirty="0">
                <a:solidFill>
                  <a:schemeClr val="tx1"/>
                </a:solidFill>
                <a:latin typeface="+mn-lt"/>
                <a:ea typeface="+mn-ea"/>
                <a:cs typeface="+mn-cs"/>
              </a:rPr>
              <a:t>，其主要思路是这样：</a:t>
            </a:r>
            <a:endParaRPr lang="en-US" altLang="zh-CN" dirty="0"/>
          </a:p>
          <a:p>
            <a:r>
              <a:rPr lang="en-US" altLang="zh-CN" dirty="0"/>
              <a:t>We hypothesize the existence of undesirable local equilibria in this non-convex game to be responsible for mode collapse. We observe that these local equilibria often exhibit sharp gradients of the discriminator function around some real data points. We demonstrate that these degenerate local equilibria can be avoided with a gradient penalty scheme called DRAGAN</a:t>
            </a:r>
          </a:p>
        </p:txBody>
      </p:sp>
    </p:spTree>
    <p:extLst>
      <p:ext uri="{BB962C8B-B14F-4D97-AF65-F5344CB8AC3E}">
        <p14:creationId xmlns:p14="http://schemas.microsoft.com/office/powerpoint/2010/main" val="210471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x+</a:t>
                </a:r>
                <a14:m>
                  <m:oMath xmlns:m="http://schemas.openxmlformats.org/officeDocument/2006/math">
                    <m:r>
                      <a:rPr lang="en-US" altLang="zh-CN" sz="1200" b="0" i="1" u="none" strike="noStrike" kern="1200" baseline="0" smtClean="0">
                        <a:solidFill>
                          <a:schemeClr val="tx1"/>
                        </a:solidFill>
                        <a:latin typeface="Cambria Math" panose="02040503050406030204" pitchFamily="18" charset="0"/>
                        <a:ea typeface="+mn-ea"/>
                        <a:cs typeface="+mn-cs"/>
                      </a:rPr>
                      <m:t>𝛿</m:t>
                    </m:r>
                  </m:oMath>
                </a14:m>
                <a:r>
                  <a:rPr lang="en-US" altLang="zh-CN" sz="1200" b="0" i="0" u="none" strike="noStrike" kern="1200" baseline="0" dirty="0">
                    <a:solidFill>
                      <a:schemeClr val="tx1"/>
                    </a:solidFill>
                    <a:latin typeface="+mn-lt"/>
                    <a:ea typeface="+mn-ea"/>
                    <a:cs typeface="+mn-cs"/>
                  </a:rPr>
                  <a:t> are likely to lie off the data-manifold, which is true in the case of image domain and some other settings. Because, in these cases, we</a:t>
                </a:r>
              </a:p>
              <a:p>
                <a:r>
                  <a:rPr lang="en-US" altLang="zh-CN" sz="1200" b="0" i="0" u="none" strike="noStrike" kern="1200" baseline="0" dirty="0">
                    <a:solidFill>
                      <a:schemeClr val="tx1"/>
                    </a:solidFill>
                    <a:latin typeface="+mn-lt"/>
                    <a:ea typeface="+mn-ea"/>
                    <a:cs typeface="+mn-cs"/>
                  </a:rPr>
                  <a:t>do want our discriminator to assign different probabilities of being real to training data and noisy samples.</a:t>
                </a:r>
              </a:p>
              <a:p>
                <a:r>
                  <a:rPr lang="zh-CN" altLang="en-US" sz="1200" b="0" i="0" u="none" strike="noStrike" kern="1200" baseline="0" dirty="0">
                    <a:solidFill>
                      <a:schemeClr val="tx1"/>
                    </a:solidFill>
                    <a:latin typeface="+mn-lt"/>
                    <a:ea typeface="+mn-ea"/>
                    <a:cs typeface="+mn-cs"/>
                  </a:rPr>
                  <a:t>可以理解为添加了噪声使得学习更加稳定</a:t>
                </a: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0" i="0" u="none" strike="noStrike" kern="1200" baseline="0" dirty="0">
                    <a:solidFill>
                      <a:schemeClr val="tx1"/>
                    </a:solidFill>
                    <a:latin typeface="+mn-lt"/>
                    <a:ea typeface="+mn-ea"/>
                    <a:cs typeface="+mn-cs"/>
                  </a:rPr>
                  <a:t>本文中也把其网络成为</a:t>
                </a:r>
                <a:r>
                  <a:rPr lang="en-US" altLang="zh-CN" sz="1200" b="0" i="0" u="none" strike="noStrike" kern="1200" baseline="0" dirty="0">
                    <a:solidFill>
                      <a:schemeClr val="tx1"/>
                    </a:solidFill>
                    <a:latin typeface="+mn-lt"/>
                    <a:ea typeface="+mn-ea"/>
                    <a:cs typeface="+mn-cs"/>
                  </a:rPr>
                  <a:t>vanilla GAN</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x+</a:t>
                </a:r>
                <a:r>
                  <a:rPr lang="en-US" altLang="zh-CN" sz="1200" b="0" i="0" u="none" strike="noStrike" kern="1200" baseline="0">
                    <a:solidFill>
                      <a:schemeClr val="tx1"/>
                    </a:solidFill>
                    <a:latin typeface="Cambria Math" panose="02040503050406030204" pitchFamily="18" charset="0"/>
                    <a:ea typeface="+mn-ea"/>
                    <a:cs typeface="+mn-cs"/>
                  </a:rPr>
                  <a:t>𝛿</a:t>
                </a:r>
                <a:r>
                  <a:rPr lang="en-US" altLang="zh-CN" sz="1200" b="0" i="0" u="none" strike="noStrike" kern="1200" baseline="0" dirty="0">
                    <a:solidFill>
                      <a:schemeClr val="tx1"/>
                    </a:solidFill>
                    <a:latin typeface="+mn-lt"/>
                    <a:ea typeface="+mn-ea"/>
                    <a:cs typeface="+mn-cs"/>
                  </a:rPr>
                  <a:t> are likely to lie off the data-manifold, which is true in the case of image domain and some other settings. Because, in these cases, we</a:t>
                </a:r>
              </a:p>
              <a:p>
                <a:r>
                  <a:rPr lang="en-US" altLang="zh-CN" sz="1200" b="0" i="0" u="none" strike="noStrike" kern="1200" baseline="0" dirty="0">
                    <a:solidFill>
                      <a:schemeClr val="tx1"/>
                    </a:solidFill>
                    <a:latin typeface="+mn-lt"/>
                    <a:ea typeface="+mn-ea"/>
                    <a:cs typeface="+mn-cs"/>
                  </a:rPr>
                  <a:t>do want our discriminator to assign different probabilities of being real to training data and noisy samples.</a:t>
                </a:r>
              </a:p>
              <a:p>
                <a:r>
                  <a:rPr lang="zh-CN" altLang="en-US" sz="1200" b="0" i="0" u="none" strike="noStrike" kern="1200" baseline="0" dirty="0">
                    <a:solidFill>
                      <a:schemeClr val="tx1"/>
                    </a:solidFill>
                    <a:latin typeface="+mn-lt"/>
                    <a:ea typeface="+mn-ea"/>
                    <a:cs typeface="+mn-cs"/>
                  </a:rPr>
                  <a:t>可以理解为添加了噪声使得学习更加稳定</a:t>
                </a:r>
                <a:endParaRPr lang="zh-CN" altLang="en-US" dirty="0"/>
              </a:p>
            </p:txBody>
          </p:sp>
        </mc:Fallback>
      </mc:AlternateContent>
    </p:spTree>
    <p:extLst>
      <p:ext uri="{BB962C8B-B14F-4D97-AF65-F5344CB8AC3E}">
        <p14:creationId xmlns:p14="http://schemas.microsoft.com/office/powerpoint/2010/main" val="3090855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4A08B294-707F-4B9F-82CF-653A8DA989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D5686862-9CA9-45E6-A50C-197B08E698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这些问题实际上是互相交融的。我们将从测度和博弈论两种角度解释</a:t>
            </a:r>
            <a:r>
              <a:rPr lang="en-US" altLang="zh-CN" dirty="0"/>
              <a:t>GAN</a:t>
            </a:r>
            <a:r>
              <a:rPr lang="zh-CN" altLang="en-US" dirty="0"/>
              <a:t>（第四个问题），同时通过数学证明试图解决第二个问题。</a:t>
            </a:r>
            <a:endParaRPr lang="en-US" altLang="zh-CN" dirty="0"/>
          </a:p>
          <a:p>
            <a:pPr>
              <a:spcBef>
                <a:spcPct val="0"/>
              </a:spcBef>
            </a:pPr>
            <a:r>
              <a:rPr lang="zh-CN" altLang="en-US" dirty="0"/>
              <a:t>我们采用正则化方法，这对于前四个问题的解决均有帮助。</a:t>
            </a:r>
            <a:endParaRPr lang="en-US" altLang="zh-CN" dirty="0"/>
          </a:p>
          <a:p>
            <a:pPr>
              <a:spcBef>
                <a:spcPct val="0"/>
              </a:spcBef>
            </a:pPr>
            <a:r>
              <a:rPr lang="zh-CN" altLang="en-US" dirty="0"/>
              <a:t>第一个问题可以被其抽象为一个纯粹的优化问题，然后从优化算法上对平凡的梯度算法做改进。</a:t>
            </a:r>
            <a:endParaRPr lang="en-US" altLang="zh-CN" dirty="0"/>
          </a:p>
          <a:p>
            <a:pPr>
              <a:spcBef>
                <a:spcPct val="0"/>
              </a:spcBef>
            </a:pPr>
            <a:r>
              <a:rPr lang="zh-CN" altLang="en-US" dirty="0"/>
              <a:t>我们在</a:t>
            </a:r>
            <a:r>
              <a:rPr lang="en-US" altLang="zh-CN" dirty="0"/>
              <a:t>GAN</a:t>
            </a:r>
            <a:r>
              <a:rPr lang="zh-CN" altLang="en-US" dirty="0"/>
              <a:t>的理论研究中，通常关心的是</a:t>
            </a:r>
            <a:r>
              <a:rPr lang="en-US" altLang="zh-CN" dirty="0"/>
              <a:t>GAN</a:t>
            </a:r>
            <a:r>
              <a:rPr lang="zh-CN" altLang="en-US" dirty="0"/>
              <a:t>的损失函数，而非</a:t>
            </a:r>
            <a:r>
              <a:rPr lang="en-US" altLang="zh-CN" dirty="0"/>
              <a:t>GAN</a:t>
            </a:r>
            <a:r>
              <a:rPr lang="zh-CN" altLang="en-US" dirty="0"/>
              <a:t>的模型架构。在这里，我们默认</a:t>
            </a:r>
            <a:r>
              <a:rPr lang="en-US" altLang="zh-CN" dirty="0"/>
              <a:t>GAN</a:t>
            </a:r>
            <a:r>
              <a:rPr lang="zh-CN" altLang="en-US" dirty="0"/>
              <a:t>的架构是一个普通的卷积神经网络。</a:t>
            </a:r>
            <a:endParaRPr lang="en-US" altLang="zh-CN" dirty="0"/>
          </a:p>
          <a:p>
            <a:pPr>
              <a:spcBef>
                <a:spcPct val="0"/>
              </a:spcBef>
            </a:pPr>
            <a:r>
              <a:rPr lang="zh-CN" altLang="en-US" dirty="0"/>
              <a:t>我们研究最多的是</a:t>
            </a:r>
            <a:r>
              <a:rPr lang="en-US" altLang="zh-CN" dirty="0"/>
              <a:t>WGAN</a:t>
            </a:r>
            <a:r>
              <a:rPr lang="zh-CN" altLang="en-US" dirty="0"/>
              <a:t>，因为其具有漂亮的数学性质。</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1" dirty="0"/>
              <a:t>Which Training Methods for GANs do actually Converge?</a:t>
            </a:r>
            <a:endParaRPr lang="en-US" altLang="zh-CN" sz="1200" b="0" i="1"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该文声称 </a:t>
            </a:r>
            <a:r>
              <a:rPr lang="en-US" altLang="zh-CN" sz="1200" b="0" i="0" u="none" strike="noStrike" kern="1200" baseline="0" dirty="0">
                <a:solidFill>
                  <a:schemeClr val="tx1"/>
                </a:solidFill>
                <a:latin typeface="+mn-lt"/>
                <a:ea typeface="+mn-ea"/>
                <a:cs typeface="+mn-cs"/>
              </a:rPr>
              <a:t>:</a:t>
            </a:r>
          </a:p>
          <a:p>
            <a:r>
              <a:rPr lang="en-US" altLang="zh-CN" sz="1200" b="0" i="0" u="none" strike="noStrike" kern="1200" baseline="0" dirty="0">
                <a:solidFill>
                  <a:schemeClr val="tx1"/>
                </a:solidFill>
                <a:latin typeface="+mn-lt"/>
                <a:ea typeface="+mn-ea"/>
                <a:cs typeface="+mn-cs"/>
              </a:rPr>
              <a:t>While we find that unregularized GAN training quickly leads to mode-collapse for these problems,</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our simple R1-regularizer enables stable training</a:t>
            </a:r>
          </a:p>
        </p:txBody>
      </p:sp>
    </p:spTree>
    <p:extLst>
      <p:ext uri="{BB962C8B-B14F-4D97-AF65-F5344CB8AC3E}">
        <p14:creationId xmlns:p14="http://schemas.microsoft.com/office/powerpoint/2010/main" val="553377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Instance Noise: A trick for </a:t>
            </a:r>
            <a:r>
              <a:rPr lang="en-US" altLang="zh-CN" sz="1200" b="0" i="0" kern="1200" dirty="0" err="1">
                <a:solidFill>
                  <a:schemeClr val="tx1"/>
                </a:solidFill>
                <a:effectLst/>
                <a:latin typeface="+mn-lt"/>
                <a:ea typeface="+mn-ea"/>
                <a:cs typeface="+mn-cs"/>
              </a:rPr>
              <a:t>stabilising</a:t>
            </a:r>
            <a:r>
              <a:rPr lang="en-US" altLang="zh-CN" sz="1200" b="0" i="0" kern="1200" dirty="0">
                <a:solidFill>
                  <a:schemeClr val="tx1"/>
                </a:solidFill>
                <a:effectLst/>
                <a:latin typeface="+mn-lt"/>
                <a:ea typeface="+mn-ea"/>
                <a:cs typeface="+mn-cs"/>
              </a:rPr>
              <a:t> GAN training  (link: </a:t>
            </a:r>
            <a:r>
              <a:rPr lang="en-US" altLang="zh-CN" dirty="0">
                <a:hlinkClick r:id="rId3"/>
              </a:rPr>
              <a:t>https://www.inference.vc/instance-noise-a-trick-for-stabilising-gan-training/</a:t>
            </a:r>
            <a:r>
              <a:rPr lang="en-US" altLang="zh-CN"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i="0" kern="1200" dirty="0" err="1">
                <a:solidFill>
                  <a:schemeClr val="tx1"/>
                </a:solidFill>
                <a:effectLst/>
                <a:latin typeface="+mn-lt"/>
                <a:ea typeface="+mn-ea"/>
                <a:cs typeface="+mn-cs"/>
              </a:rPr>
              <a:t>Amortised</a:t>
            </a:r>
            <a:r>
              <a:rPr lang="en-US" altLang="zh-CN" sz="1200" b="0" i="0" kern="1200" dirty="0">
                <a:solidFill>
                  <a:schemeClr val="tx1"/>
                </a:solidFill>
                <a:effectLst/>
                <a:latin typeface="+mn-lt"/>
                <a:ea typeface="+mn-ea"/>
                <a:cs typeface="+mn-cs"/>
              </a:rPr>
              <a:t> MAP Inference for Image Super-resolution(link: </a:t>
            </a:r>
            <a:r>
              <a:rPr lang="en-US" altLang="zh-CN" dirty="0">
                <a:hlinkClick r:id="rId4"/>
              </a:rPr>
              <a:t>https://arxiv.org/abs/1610.04490</a:t>
            </a:r>
            <a:r>
              <a:rPr lang="en-US" altLang="zh-CN" dirty="0"/>
              <a:t>)</a:t>
            </a:r>
            <a:endParaRPr lang="en-US" altLang="zh-CN"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label smooth: </a:t>
            </a:r>
            <a:r>
              <a:rPr lang="zh-CN" altLang="en-US" dirty="0"/>
              <a:t>故意给</a:t>
            </a:r>
            <a:r>
              <a:rPr lang="en-US" altLang="zh-CN" dirty="0"/>
              <a:t>Discriminator</a:t>
            </a:r>
            <a:r>
              <a:rPr lang="zh-CN" altLang="en-US" dirty="0"/>
              <a:t>错误的标签，它会认为这</a:t>
            </a:r>
            <a:r>
              <a:rPr lang="en-US" altLang="zh-CN" dirty="0"/>
              <a:t>fake</a:t>
            </a:r>
            <a:r>
              <a:rPr lang="zh-CN" altLang="en-US" dirty="0"/>
              <a:t>的数据，从而增加了</a:t>
            </a:r>
            <a:r>
              <a:rPr lang="en-US" altLang="zh-CN" dirty="0"/>
              <a:t>Discriminatory</a:t>
            </a:r>
            <a:r>
              <a:rPr lang="zh-CN" altLang="en-US" dirty="0"/>
              <a:t>的工作难度。</a:t>
            </a:r>
          </a:p>
          <a:p>
            <a:endParaRPr lang="zh-CN" altLang="en-US" dirty="0"/>
          </a:p>
        </p:txBody>
      </p:sp>
    </p:spTree>
    <p:extLst>
      <p:ext uri="{BB962C8B-B14F-4D97-AF65-F5344CB8AC3E}">
        <p14:creationId xmlns:p14="http://schemas.microsoft.com/office/powerpoint/2010/main" val="473294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i="1" dirty="0"/>
              <a:t>Which Training Methods for GANs do actually Converge?</a:t>
            </a:r>
            <a:r>
              <a:rPr lang="zh-CN" altLang="en-US" dirty="0"/>
              <a:t>一文中构造了一个简单的架构：</a:t>
            </a:r>
            <a:r>
              <a:rPr lang="en-US" altLang="zh-CN" dirty="0"/>
              <a:t>Dirac-GAN</a:t>
            </a:r>
            <a:r>
              <a:rPr lang="zh-CN" altLang="en-US" dirty="0"/>
              <a:t>，并证明了</a:t>
            </a:r>
            <a:r>
              <a:rPr lang="en-US" altLang="zh-CN" dirty="0"/>
              <a:t>WGAN</a:t>
            </a:r>
            <a:r>
              <a:rPr lang="zh-CN" altLang="en-US" dirty="0"/>
              <a:t>、</a:t>
            </a:r>
            <a:r>
              <a:rPr lang="en-US" altLang="zh-CN" dirty="0"/>
              <a:t>WGAN-GP</a:t>
            </a:r>
            <a:r>
              <a:rPr lang="zh-CN" altLang="en-US" dirty="0"/>
              <a:t>在</a:t>
            </a:r>
            <a:r>
              <a:rPr lang="en-US" altLang="zh-CN" dirty="0"/>
              <a:t>Dirac-GAN</a:t>
            </a:r>
            <a:r>
              <a:rPr lang="zh-CN" altLang="en-US" dirty="0"/>
              <a:t>上不收敛。</a:t>
            </a:r>
            <a:endParaRPr lang="en-US" altLang="zh-CN" dirty="0"/>
          </a:p>
          <a:p>
            <a:r>
              <a:rPr lang="zh-CN" altLang="en-US" dirty="0"/>
              <a:t>在</a:t>
            </a:r>
            <a:r>
              <a:rPr lang="en-US" altLang="zh-CN" dirty="0"/>
              <a:t>CIFAR-10</a:t>
            </a:r>
            <a:r>
              <a:rPr lang="zh-CN" altLang="en-US" dirty="0"/>
              <a:t>上做的实验用网络为：</a:t>
            </a:r>
            <a:r>
              <a:rPr lang="en-US" altLang="zh-CN" dirty="0"/>
              <a:t>Discriminator</a:t>
            </a:r>
            <a:r>
              <a:rPr lang="zh-CN" altLang="en-US" dirty="0"/>
              <a:t>：</a:t>
            </a:r>
            <a:r>
              <a:rPr lang="en-US" altLang="zh-CN" dirty="0"/>
              <a:t>3</a:t>
            </a:r>
            <a:r>
              <a:rPr lang="zh-CN" altLang="en-US" dirty="0"/>
              <a:t>*</a:t>
            </a:r>
            <a:r>
              <a:rPr lang="en-US" altLang="zh-CN" dirty="0"/>
              <a:t>conv2d+1</a:t>
            </a:r>
            <a:r>
              <a:rPr lang="zh-CN" altLang="en-US" dirty="0"/>
              <a:t>*</a:t>
            </a:r>
            <a:r>
              <a:rPr lang="en-US" altLang="zh-CN" dirty="0"/>
              <a:t>reshape+1</a:t>
            </a:r>
            <a:r>
              <a:rPr lang="zh-CN" altLang="en-US" dirty="0"/>
              <a:t>*</a:t>
            </a:r>
            <a:r>
              <a:rPr lang="en-US" altLang="zh-CN" dirty="0"/>
              <a:t>fc</a:t>
            </a:r>
            <a:r>
              <a:rPr lang="zh-CN" altLang="en-US" dirty="0"/>
              <a:t>；</a:t>
            </a:r>
            <a:r>
              <a:rPr lang="en-US" altLang="zh-CN" dirty="0"/>
              <a:t>Generator</a:t>
            </a:r>
            <a:r>
              <a:rPr lang="zh-CN" altLang="en-US" dirty="0"/>
              <a:t>：</a:t>
            </a:r>
            <a:r>
              <a:rPr lang="en-US" altLang="zh-CN" dirty="0"/>
              <a:t>1*fc+1*reshape+3*deconv2d</a:t>
            </a:r>
          </a:p>
        </p:txBody>
      </p:sp>
    </p:spTree>
    <p:extLst>
      <p:ext uri="{BB962C8B-B14F-4D97-AF65-F5344CB8AC3E}">
        <p14:creationId xmlns:p14="http://schemas.microsoft.com/office/powerpoint/2010/main" val="3582188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Robustness of Conditional GANs to Noisy Labels</a:t>
                </a:r>
                <a:endParaRPr lang="en-US" altLang="zh-CN" dirty="0"/>
              </a:p>
              <a:p>
                <a:r>
                  <a:rPr lang="zh-CN" altLang="en-US" dirty="0"/>
                  <a:t>这里</a:t>
                </a:r>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=0</m:t>
                    </m:r>
                  </m:oMath>
                </a14:m>
                <a:r>
                  <a:rPr lang="zh-CN" altLang="en-US" dirty="0"/>
                  <a:t>就是标准的</a:t>
                </a:r>
                <a:r>
                  <a:rPr lang="en-US" altLang="zh-CN" dirty="0" err="1"/>
                  <a:t>conditionalGAN</a:t>
                </a:r>
                <a:endParaRPr lang="zh-CN" altLang="en-US" dirty="0"/>
              </a:p>
            </p:txBody>
          </p:sp>
        </mc:Choice>
        <mc:Fallback xmlns="">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Robustness of Conditional GANs to Noisy Labels</a:t>
                </a:r>
                <a:endParaRPr lang="en-US" altLang="zh-CN" dirty="0"/>
              </a:p>
              <a:p>
                <a:r>
                  <a:rPr lang="zh-CN" altLang="en-US" dirty="0"/>
                  <a:t>这里</a:t>
                </a:r>
                <a:r>
                  <a:rPr lang="en-US" altLang="zh-CN" b="0" i="0">
                    <a:latin typeface="Cambria Math" panose="02040503050406030204" pitchFamily="18" charset="0"/>
                  </a:rPr>
                  <a:t>𝜆=0</a:t>
                </a:r>
                <a:r>
                  <a:rPr lang="zh-CN" altLang="en-US" dirty="0"/>
                  <a:t>就是标准的</a:t>
                </a:r>
                <a:r>
                  <a:rPr lang="en-US" altLang="zh-CN" dirty="0" err="1"/>
                  <a:t>conditionalGAN</a:t>
                </a:r>
                <a:endParaRPr lang="zh-CN" altLang="en-US" dirty="0"/>
              </a:p>
            </p:txBody>
          </p:sp>
        </mc:Fallback>
      </mc:AlternateContent>
    </p:spTree>
    <p:extLst>
      <p:ext uri="{BB962C8B-B14F-4D97-AF65-F5344CB8AC3E}">
        <p14:creationId xmlns:p14="http://schemas.microsoft.com/office/powerpoint/2010/main" val="2046094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Let P, Q be two distributions on X, Y and be  </a:t>
            </a:r>
            <a:r>
              <a:rPr lang="en-US" altLang="zh-CN" sz="1200" b="0" i="0" u="none" strike="noStrike" kern="1200" baseline="0" dirty="0" err="1">
                <a:solidFill>
                  <a:schemeClr val="tx1"/>
                </a:solidFill>
                <a:latin typeface="+mn-lt"/>
                <a:ea typeface="+mn-ea"/>
                <a:cs typeface="+mn-cs"/>
              </a:rPr>
              <a:t>Pn</a:t>
            </a:r>
            <a:r>
              <a:rPr lang="en-US" altLang="zh-CN" sz="1200" b="0" i="0" u="none" strike="noStrike" kern="1200" baseline="0" dirty="0">
                <a:solidFill>
                  <a:schemeClr val="tx1"/>
                </a:solidFill>
                <a:latin typeface="+mn-lt"/>
                <a:ea typeface="+mn-ea"/>
                <a:cs typeface="+mn-cs"/>
              </a:rPr>
              <a:t>, </a:t>
            </a:r>
            <a:r>
              <a:rPr lang="en-US" altLang="zh-CN" sz="1200" b="0" i="0" u="none" strike="noStrike" kern="1200" baseline="0" dirty="0" err="1">
                <a:solidFill>
                  <a:schemeClr val="tx1"/>
                </a:solidFill>
                <a:latin typeface="+mn-lt"/>
                <a:ea typeface="+mn-ea"/>
                <a:cs typeface="+mn-cs"/>
              </a:rPr>
              <a:t>Qn</a:t>
            </a:r>
            <a:r>
              <a:rPr lang="en-US" altLang="zh-CN" sz="1200" b="0" i="0" u="none" strike="noStrike" kern="1200" baseline="0" dirty="0">
                <a:solidFill>
                  <a:schemeClr val="tx1"/>
                </a:solidFill>
                <a:latin typeface="+mn-lt"/>
                <a:ea typeface="+mn-ea"/>
                <a:cs typeface="+mn-cs"/>
              </a:rPr>
              <a:t> be empirical versions of them with at least n samples each.</a:t>
            </a:r>
            <a:endParaRPr lang="zh-CN" altLang="en-US" dirty="0"/>
          </a:p>
        </p:txBody>
      </p:sp>
    </p:spTree>
    <p:extLst>
      <p:ext uri="{BB962C8B-B14F-4D97-AF65-F5344CB8AC3E}">
        <p14:creationId xmlns:p14="http://schemas.microsoft.com/office/powerpoint/2010/main" val="3622949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i="1" kern="0" dirty="0"/>
                  <a:t>Approximation and Convergence Properties of Generative Adversarial Learning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kern="0" dirty="0"/>
                  <a:t>这里</a:t>
                </a:r>
                <a14:m>
                  <m:oMath xmlns:m="http://schemas.openxmlformats.org/officeDocument/2006/math">
                    <m:sSub>
                      <m:sSubPr>
                        <m:ctrlPr>
                          <a:rPr lang="en-US" altLang="zh-CN" sz="1200" b="0" i="1" kern="0" smtClean="0">
                            <a:latin typeface="Cambria Math" panose="02040503050406030204" pitchFamily="18" charset="0"/>
                          </a:rPr>
                        </m:ctrlPr>
                      </m:sSubPr>
                      <m:e>
                        <m:r>
                          <m:rPr>
                            <m:sty m:val="p"/>
                          </m:rPr>
                          <a:rPr lang="en-US" altLang="zh-CN" sz="1200" i="1" kern="0">
                            <a:latin typeface="Cambria Math" panose="02040503050406030204" pitchFamily="18" charset="0"/>
                          </a:rPr>
                          <m:t>C</m:t>
                        </m:r>
                      </m:e>
                      <m:sub>
                        <m:r>
                          <a:rPr lang="en-US" altLang="zh-CN" sz="1200" b="0" i="1" kern="0" smtClean="0">
                            <a:latin typeface="Cambria Math" panose="02040503050406030204" pitchFamily="18" charset="0"/>
                          </a:rPr>
                          <m:t>𝑏</m:t>
                        </m:r>
                      </m:sub>
                    </m:sSub>
                    <m:d>
                      <m:dPr>
                        <m:ctrlPr>
                          <a:rPr lang="en-US" altLang="zh-CN" sz="1200" b="0" i="1" kern="0" smtClean="0">
                            <a:latin typeface="Cambria Math" panose="02040503050406030204" pitchFamily="18" charset="0"/>
                          </a:rPr>
                        </m:ctrlPr>
                      </m:dPr>
                      <m:e>
                        <m:sSup>
                          <m:sSupPr>
                            <m:ctrlPr>
                              <a:rPr lang="en-US" altLang="zh-CN" sz="1200" b="0" i="1" kern="0" smtClean="0">
                                <a:latin typeface="Cambria Math" panose="02040503050406030204" pitchFamily="18" charset="0"/>
                              </a:rPr>
                            </m:ctrlPr>
                          </m:sSupPr>
                          <m:e>
                            <m:r>
                              <a:rPr lang="en-US" altLang="zh-CN" sz="1200" b="0" i="1" kern="0" smtClean="0">
                                <a:latin typeface="Cambria Math" panose="02040503050406030204" pitchFamily="18" charset="0"/>
                              </a:rPr>
                              <m:t>𝑋</m:t>
                            </m:r>
                          </m:e>
                          <m:sup>
                            <m:r>
                              <a:rPr lang="en-US" altLang="zh-CN" sz="1200" b="0" i="1" kern="0" smtClean="0">
                                <a:latin typeface="Cambria Math" panose="02040503050406030204" pitchFamily="18" charset="0"/>
                              </a:rPr>
                              <m:t>2</m:t>
                            </m:r>
                          </m:sup>
                        </m:sSup>
                      </m:e>
                    </m:d>
                  </m:oMath>
                </a14:m>
                <a:r>
                  <a:rPr lang="zh-CN" altLang="en-US" sz="1200" kern="0" dirty="0"/>
                  <a:t>表示从</a:t>
                </a:r>
                <a:r>
                  <a:rPr lang="en-US" altLang="zh-CN" sz="1200" kern="0" dirty="0"/>
                  <a:t>X</a:t>
                </a:r>
                <a:r>
                  <a:rPr lang="zh-CN" altLang="en-US" sz="1200" kern="0" dirty="0"/>
                  <a:t>到</a:t>
                </a:r>
                <a:r>
                  <a:rPr lang="en-US" altLang="zh-CN" sz="1200" kern="0" dirty="0"/>
                  <a:t>X</a:t>
                </a:r>
                <a:r>
                  <a:rPr lang="zh-CN" altLang="en-US" sz="1200" kern="0" dirty="0"/>
                  <a:t>的有界连续函数（</a:t>
                </a:r>
                <a:r>
                  <a:rPr lang="en-US" altLang="zh-CN" sz="1200" kern="0" dirty="0"/>
                  <a:t>bounded continuous</a:t>
                </a:r>
                <a:r>
                  <a:rPr lang="zh-CN" altLang="en-US" sz="1200" kern="0" dirty="0"/>
                  <a:t>）的集合</a:t>
                </a:r>
                <a:endParaRPr lang="en-US" altLang="zh-CN" sz="1200" kern="0"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kern="0" dirty="0"/>
                  <a:t>这里</a:t>
                </a:r>
                <a:r>
                  <a:rPr lang="en-US" altLang="zh-CN" sz="1200" i="0" kern="0">
                    <a:latin typeface="Cambria Math" panose="02040503050406030204" pitchFamily="18" charset="0"/>
                  </a:rPr>
                  <a:t>C</a:t>
                </a:r>
                <a:r>
                  <a:rPr lang="en-US" altLang="zh-CN" sz="1200" b="0" i="0" kern="0">
                    <a:latin typeface="Cambria Math" panose="02040503050406030204" pitchFamily="18" charset="0"/>
                  </a:rPr>
                  <a:t>_𝑏 (𝑋^2 )</a:t>
                </a:r>
                <a:r>
                  <a:rPr lang="zh-CN" altLang="en-US" sz="1200" kern="0" dirty="0"/>
                  <a:t>表示从</a:t>
                </a:r>
                <a:r>
                  <a:rPr lang="en-US" altLang="zh-CN" sz="1200" kern="0" dirty="0"/>
                  <a:t>X</a:t>
                </a:r>
                <a:r>
                  <a:rPr lang="zh-CN" altLang="en-US" sz="1200" kern="0" dirty="0"/>
                  <a:t>到</a:t>
                </a:r>
                <a:r>
                  <a:rPr lang="en-US" altLang="zh-CN" sz="1200" kern="0" dirty="0"/>
                  <a:t>X</a:t>
                </a:r>
                <a:r>
                  <a:rPr lang="zh-CN" altLang="en-US" sz="1200" kern="0" dirty="0"/>
                  <a:t>的有界连续函数（</a:t>
                </a:r>
                <a:r>
                  <a:rPr lang="en-US" altLang="zh-CN" sz="1200" kern="0" dirty="0"/>
                  <a:t>bounded continuous</a:t>
                </a:r>
                <a:r>
                  <a:rPr lang="zh-CN" altLang="en-US" sz="1200" kern="0" dirty="0"/>
                  <a:t>）的集合</a:t>
                </a:r>
                <a:endParaRPr lang="en-US" altLang="zh-CN" sz="1200" kern="0" dirty="0"/>
              </a:p>
              <a:p>
                <a:endParaRPr lang="zh-CN" altLang="en-US" dirty="0"/>
              </a:p>
            </p:txBody>
          </p:sp>
        </mc:Fallback>
      </mc:AlternateContent>
    </p:spTree>
    <p:extLst>
      <p:ext uri="{BB962C8B-B14F-4D97-AF65-F5344CB8AC3E}">
        <p14:creationId xmlns:p14="http://schemas.microsoft.com/office/powerpoint/2010/main" val="618946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Y^X</a:t>
            </a:r>
            <a:r>
              <a:rPr lang="zh-CN" altLang="en-US" dirty="0"/>
              <a:t>表示</a:t>
            </a:r>
            <a:r>
              <a:rPr lang="en-US" altLang="zh-CN" dirty="0"/>
              <a:t>Y</a:t>
            </a:r>
            <a:r>
              <a:rPr lang="zh-CN" altLang="en-US" dirty="0"/>
              <a:t>到</a:t>
            </a:r>
            <a:r>
              <a:rPr lang="en-US" altLang="zh-CN" dirty="0"/>
              <a:t>X</a:t>
            </a:r>
            <a:r>
              <a:rPr lang="zh-CN" altLang="en-US" dirty="0"/>
              <a:t>的函数集合</a:t>
            </a:r>
            <a:endParaRPr lang="en-US" altLang="zh-CN" dirty="0"/>
          </a:p>
        </p:txBody>
      </p:sp>
    </p:spTree>
    <p:extLst>
      <p:ext uri="{BB962C8B-B14F-4D97-AF65-F5344CB8AC3E}">
        <p14:creationId xmlns:p14="http://schemas.microsoft.com/office/powerpoint/2010/main" val="656820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66308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err="1">
                <a:solidFill>
                  <a:schemeClr val="tx1"/>
                </a:solidFill>
                <a:latin typeface="+mn-lt"/>
                <a:ea typeface="+mn-ea"/>
                <a:cs typeface="+mn-cs"/>
              </a:rPr>
              <a:t>rca</a:t>
            </a:r>
            <a:r>
              <a:rPr lang="en-US" altLang="zh-CN" sz="1200" b="0" i="0" u="none" strike="noStrike" kern="1200" baseline="0" dirty="0">
                <a:solidFill>
                  <a:schemeClr val="tx1"/>
                </a:solidFill>
                <a:latin typeface="+mn-lt"/>
                <a:ea typeface="+mn-ea"/>
                <a:cs typeface="+mn-cs"/>
              </a:rPr>
              <a:t>(X) denote the set of finite signed regular </a:t>
            </a:r>
            <a:r>
              <a:rPr lang="en-US" altLang="zh-CN" sz="1200" b="0" i="0" u="none" strike="noStrike" kern="1200" baseline="0" dirty="0" err="1">
                <a:solidFill>
                  <a:schemeClr val="tx1"/>
                </a:solidFill>
                <a:latin typeface="+mn-lt"/>
                <a:ea typeface="+mn-ea"/>
                <a:cs typeface="+mn-cs"/>
              </a:rPr>
              <a:t>Borel</a:t>
            </a:r>
            <a:r>
              <a:rPr lang="en-US" altLang="zh-CN" sz="1200" b="0" i="0" u="none" strike="noStrike" kern="1200" baseline="0" dirty="0">
                <a:solidFill>
                  <a:schemeClr val="tx1"/>
                </a:solidFill>
                <a:latin typeface="+mn-lt"/>
                <a:ea typeface="+mn-ea"/>
                <a:cs typeface="+mn-cs"/>
              </a:rPr>
              <a:t> measures on X;</a:t>
            </a:r>
          </a:p>
          <a:p>
            <a:r>
              <a:rPr lang="en-US" altLang="zh-CN" sz="1200" b="0" i="0" kern="1200" dirty="0">
                <a:solidFill>
                  <a:schemeClr val="tx1"/>
                </a:solidFill>
                <a:effectLst/>
                <a:latin typeface="+mn-lt"/>
                <a:ea typeface="+mn-ea"/>
                <a:cs typeface="+mn-cs"/>
              </a:rPr>
              <a:t>a </a:t>
            </a:r>
            <a:r>
              <a:rPr lang="en-US" altLang="zh-CN" sz="1200" b="1" i="0" kern="1200" dirty="0" err="1">
                <a:solidFill>
                  <a:schemeClr val="tx1"/>
                </a:solidFill>
                <a:effectLst/>
                <a:latin typeface="+mn-lt"/>
                <a:ea typeface="+mn-ea"/>
                <a:cs typeface="+mn-cs"/>
              </a:rPr>
              <a:t>Borel</a:t>
            </a:r>
            <a:r>
              <a:rPr lang="en-US" altLang="zh-CN" sz="1200" b="1" i="0" kern="1200" dirty="0">
                <a:solidFill>
                  <a:schemeClr val="tx1"/>
                </a:solidFill>
                <a:effectLst/>
                <a:latin typeface="+mn-lt"/>
                <a:ea typeface="+mn-ea"/>
                <a:cs typeface="+mn-cs"/>
              </a:rPr>
              <a:t> measure</a:t>
            </a:r>
            <a:r>
              <a:rPr lang="en-US" altLang="zh-CN" sz="1200" b="0" i="0" kern="1200" dirty="0">
                <a:solidFill>
                  <a:schemeClr val="tx1"/>
                </a:solidFill>
                <a:effectLst/>
                <a:latin typeface="+mn-lt"/>
                <a:ea typeface="+mn-ea"/>
                <a:cs typeface="+mn-cs"/>
              </a:rPr>
              <a:t> on a </a:t>
            </a:r>
            <a:r>
              <a:rPr lang="en-US" altLang="zh-CN" sz="1200" b="0" i="0" u="none" strike="noStrike" kern="1200" dirty="0">
                <a:solidFill>
                  <a:schemeClr val="tx1"/>
                </a:solidFill>
                <a:effectLst/>
                <a:latin typeface="+mn-lt"/>
                <a:ea typeface="+mn-ea"/>
                <a:cs typeface="+mn-cs"/>
                <a:hlinkClick r:id="rId3" tooltip="Topological space"/>
              </a:rPr>
              <a:t>topological space</a:t>
            </a:r>
            <a:r>
              <a:rPr lang="en-US" altLang="zh-CN" sz="1200" b="0" i="0" kern="1200" dirty="0">
                <a:solidFill>
                  <a:schemeClr val="tx1"/>
                </a:solidFill>
                <a:effectLst/>
                <a:latin typeface="+mn-lt"/>
                <a:ea typeface="+mn-ea"/>
                <a:cs typeface="+mn-cs"/>
              </a:rPr>
              <a:t> is a </a:t>
            </a:r>
            <a:r>
              <a:rPr lang="en-US" altLang="zh-CN" sz="1200" b="0" i="0" u="none" strike="noStrike" kern="1200" dirty="0">
                <a:solidFill>
                  <a:schemeClr val="tx1"/>
                </a:solidFill>
                <a:effectLst/>
                <a:latin typeface="+mn-lt"/>
                <a:ea typeface="+mn-ea"/>
                <a:cs typeface="+mn-cs"/>
                <a:hlinkClick r:id="rId4" tooltip="Measure (mathematics)"/>
              </a:rPr>
              <a:t>measure</a:t>
            </a:r>
            <a:r>
              <a:rPr lang="en-US" altLang="zh-CN" sz="1200" b="0" i="0" kern="1200" dirty="0">
                <a:solidFill>
                  <a:schemeClr val="tx1"/>
                </a:solidFill>
                <a:effectLst/>
                <a:latin typeface="+mn-lt"/>
                <a:ea typeface="+mn-ea"/>
                <a:cs typeface="+mn-cs"/>
              </a:rPr>
              <a:t> that is defined on all open sets (and thus on all </a:t>
            </a:r>
            <a:r>
              <a:rPr lang="en-US" altLang="zh-CN" sz="1200" b="0" i="0" u="none" strike="noStrike" kern="1200" dirty="0" err="1">
                <a:solidFill>
                  <a:schemeClr val="tx1"/>
                </a:solidFill>
                <a:effectLst/>
                <a:latin typeface="+mn-lt"/>
                <a:ea typeface="+mn-ea"/>
                <a:cs typeface="+mn-cs"/>
                <a:hlinkClick r:id="rId5" tooltip="Borel sets"/>
              </a:rPr>
              <a:t>Borel</a:t>
            </a:r>
            <a:r>
              <a:rPr lang="en-US" altLang="zh-CN" sz="1200" b="0" i="0" u="none" strike="noStrike" kern="1200" dirty="0">
                <a:solidFill>
                  <a:schemeClr val="tx1"/>
                </a:solidFill>
                <a:effectLst/>
                <a:latin typeface="+mn-lt"/>
                <a:ea typeface="+mn-ea"/>
                <a:cs typeface="+mn-cs"/>
                <a:hlinkClick r:id="rId5" tooltip="Borel sets"/>
              </a:rPr>
              <a:t> sets</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Let (</a:t>
            </a:r>
            <a:r>
              <a:rPr lang="en-US" altLang="zh-CN" sz="1200" b="0" i="1" kern="1200" dirty="0">
                <a:solidFill>
                  <a:schemeClr val="tx1"/>
                </a:solidFill>
                <a:effectLst/>
                <a:latin typeface="+mn-lt"/>
                <a:ea typeface="+mn-ea"/>
                <a:cs typeface="+mn-cs"/>
              </a:rPr>
              <a:t>X</a:t>
            </a:r>
            <a:r>
              <a:rPr lang="en-US" altLang="zh-CN" sz="1200" b="0" i="0" kern="1200" dirty="0">
                <a:solidFill>
                  <a:schemeClr val="tx1"/>
                </a:solidFill>
                <a:effectLst/>
                <a:latin typeface="+mn-lt"/>
                <a:ea typeface="+mn-ea"/>
                <a:cs typeface="+mn-cs"/>
              </a:rPr>
              <a:t>, </a:t>
            </a:r>
            <a:r>
              <a:rPr lang="en-US" altLang="zh-CN" sz="1200" b="0" i="1" kern="1200" dirty="0">
                <a:solidFill>
                  <a:schemeClr val="tx1"/>
                </a:solidFill>
                <a:effectLst/>
                <a:latin typeface="+mn-lt"/>
                <a:ea typeface="+mn-ea"/>
                <a:cs typeface="+mn-cs"/>
              </a:rPr>
              <a:t>T</a:t>
            </a:r>
            <a:r>
              <a:rPr lang="en-US" altLang="zh-CN" sz="1200" b="0" i="0" kern="1200" dirty="0">
                <a:solidFill>
                  <a:schemeClr val="tx1"/>
                </a:solidFill>
                <a:effectLst/>
                <a:latin typeface="+mn-lt"/>
                <a:ea typeface="+mn-ea"/>
                <a:cs typeface="+mn-cs"/>
              </a:rPr>
              <a:t>) be a topological space and let </a:t>
            </a:r>
            <a:r>
              <a:rPr lang="el-GR" altLang="zh-CN" sz="1200" b="0" i="0" kern="1200" dirty="0">
                <a:solidFill>
                  <a:schemeClr val="tx1"/>
                </a:solidFill>
                <a:effectLst/>
                <a:latin typeface="+mn-lt"/>
                <a:ea typeface="+mn-ea"/>
                <a:cs typeface="+mn-cs"/>
              </a:rPr>
              <a:t>Σ </a:t>
            </a:r>
            <a:r>
              <a:rPr lang="en-US" altLang="zh-CN" sz="1200" b="0" i="0" kern="1200" dirty="0">
                <a:solidFill>
                  <a:schemeClr val="tx1"/>
                </a:solidFill>
                <a:effectLst/>
                <a:latin typeface="+mn-lt"/>
                <a:ea typeface="+mn-ea"/>
                <a:cs typeface="+mn-cs"/>
              </a:rPr>
              <a:t>be a </a:t>
            </a:r>
            <a:r>
              <a:rPr lang="el-GR" altLang="zh-CN" sz="1200" b="0" i="0" u="none" strike="noStrike" kern="1200" dirty="0">
                <a:solidFill>
                  <a:schemeClr val="tx1"/>
                </a:solidFill>
                <a:effectLst/>
                <a:latin typeface="+mn-lt"/>
                <a:ea typeface="+mn-ea"/>
                <a:cs typeface="+mn-cs"/>
                <a:hlinkClick r:id="rId6" tooltip="Sigma algebra"/>
              </a:rPr>
              <a:t>σ-</a:t>
            </a:r>
            <a:r>
              <a:rPr lang="en-US" altLang="zh-CN" sz="1200" b="0" i="0" u="none" strike="noStrike" kern="1200" dirty="0">
                <a:solidFill>
                  <a:schemeClr val="tx1"/>
                </a:solidFill>
                <a:effectLst/>
                <a:latin typeface="+mn-lt"/>
                <a:ea typeface="+mn-ea"/>
                <a:cs typeface="+mn-cs"/>
                <a:hlinkClick r:id="rId6" tooltip="Sigma algebra"/>
              </a:rPr>
              <a:t>algebra</a:t>
            </a:r>
            <a:r>
              <a:rPr lang="en-US" altLang="zh-CN" sz="1200" b="0" i="0" kern="1200" dirty="0">
                <a:solidFill>
                  <a:schemeClr val="tx1"/>
                </a:solidFill>
                <a:effectLst/>
                <a:latin typeface="+mn-lt"/>
                <a:ea typeface="+mn-ea"/>
                <a:cs typeface="+mn-cs"/>
              </a:rPr>
              <a:t> on </a:t>
            </a:r>
            <a:r>
              <a:rPr lang="en-US" altLang="zh-CN" sz="1200" b="0" i="1" kern="1200" dirty="0">
                <a:solidFill>
                  <a:schemeClr val="tx1"/>
                </a:solidFill>
                <a:effectLst/>
                <a:latin typeface="+mn-lt"/>
                <a:ea typeface="+mn-ea"/>
                <a:cs typeface="+mn-cs"/>
              </a:rPr>
              <a:t>X</a:t>
            </a:r>
            <a:r>
              <a:rPr lang="en-US" altLang="zh-CN" sz="1200" b="0" i="0" kern="1200" dirty="0">
                <a:solidFill>
                  <a:schemeClr val="tx1"/>
                </a:solidFill>
                <a:effectLst/>
                <a:latin typeface="+mn-lt"/>
                <a:ea typeface="+mn-ea"/>
                <a:cs typeface="+mn-cs"/>
              </a:rPr>
              <a:t>. Let </a:t>
            </a:r>
            <a:r>
              <a:rPr lang="el-GR" altLang="zh-CN" sz="1200" b="0" i="1" kern="1200" dirty="0">
                <a:solidFill>
                  <a:schemeClr val="tx1"/>
                </a:solidFill>
                <a:effectLst/>
                <a:latin typeface="+mn-lt"/>
                <a:ea typeface="+mn-ea"/>
                <a:cs typeface="+mn-cs"/>
              </a:rPr>
              <a:t>μ</a:t>
            </a:r>
            <a:r>
              <a:rPr lang="el-GR" altLang="zh-CN"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be a measure on (</a:t>
            </a:r>
            <a:r>
              <a:rPr lang="en-US" altLang="zh-CN" sz="1200" b="0" i="1" kern="1200" dirty="0">
                <a:solidFill>
                  <a:schemeClr val="tx1"/>
                </a:solidFill>
                <a:effectLst/>
                <a:latin typeface="+mn-lt"/>
                <a:ea typeface="+mn-ea"/>
                <a:cs typeface="+mn-cs"/>
              </a:rPr>
              <a:t>X</a:t>
            </a:r>
            <a:r>
              <a:rPr lang="en-US" altLang="zh-CN" sz="1200" b="0" i="0" kern="1200" dirty="0">
                <a:solidFill>
                  <a:schemeClr val="tx1"/>
                </a:solidFill>
                <a:effectLst/>
                <a:latin typeface="+mn-lt"/>
                <a:ea typeface="+mn-ea"/>
                <a:cs typeface="+mn-cs"/>
              </a:rPr>
              <a:t>, </a:t>
            </a:r>
            <a:r>
              <a:rPr lang="el-GR" altLang="zh-CN" sz="1200" b="0" i="0" kern="1200" dirty="0">
                <a:solidFill>
                  <a:schemeClr val="tx1"/>
                </a:solidFill>
                <a:effectLst/>
                <a:latin typeface="+mn-lt"/>
                <a:ea typeface="+mn-ea"/>
                <a:cs typeface="+mn-cs"/>
              </a:rPr>
              <a:t>Σ).</a:t>
            </a:r>
            <a:endParaRPr lang="en-US" altLang="zh-CN" sz="1200" b="0" i="0" kern="1200" dirty="0">
              <a:solidFill>
                <a:schemeClr val="tx1"/>
              </a:solidFill>
              <a:effectLst/>
              <a:latin typeface="+mn-lt"/>
              <a:ea typeface="+mn-ea"/>
              <a:cs typeface="+mn-cs"/>
            </a:endParaRPr>
          </a:p>
          <a:p>
            <a:r>
              <a:rPr lang="el-GR" altLang="zh-CN"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 measurable subset </a:t>
            </a:r>
            <a:r>
              <a:rPr lang="en-US" altLang="zh-CN" sz="1200" b="0" i="1" kern="1200" dirty="0">
                <a:solidFill>
                  <a:schemeClr val="tx1"/>
                </a:solidFill>
                <a:effectLst/>
                <a:latin typeface="+mn-lt"/>
                <a:ea typeface="+mn-ea"/>
                <a:cs typeface="+mn-cs"/>
              </a:rPr>
              <a:t>A</a:t>
            </a:r>
            <a:r>
              <a:rPr lang="en-US" altLang="zh-CN" sz="1200" b="0" i="0" kern="1200" dirty="0">
                <a:solidFill>
                  <a:schemeClr val="tx1"/>
                </a:solidFill>
                <a:effectLst/>
                <a:latin typeface="+mn-lt"/>
                <a:ea typeface="+mn-ea"/>
                <a:cs typeface="+mn-cs"/>
              </a:rPr>
              <a:t> of </a:t>
            </a:r>
            <a:r>
              <a:rPr lang="en-US" altLang="zh-CN" sz="1200" b="0" i="1" kern="1200" dirty="0">
                <a:solidFill>
                  <a:schemeClr val="tx1"/>
                </a:solidFill>
                <a:effectLst/>
                <a:latin typeface="+mn-lt"/>
                <a:ea typeface="+mn-ea"/>
                <a:cs typeface="+mn-cs"/>
              </a:rPr>
              <a:t>X</a:t>
            </a:r>
            <a:r>
              <a:rPr lang="en-US" altLang="zh-CN" sz="1200" b="0" i="0" kern="1200" dirty="0">
                <a:solidFill>
                  <a:schemeClr val="tx1"/>
                </a:solidFill>
                <a:effectLst/>
                <a:latin typeface="+mn-lt"/>
                <a:ea typeface="+mn-ea"/>
                <a:cs typeface="+mn-cs"/>
              </a:rPr>
              <a:t> is said to be </a:t>
            </a:r>
            <a:r>
              <a:rPr lang="en-US" altLang="zh-CN" sz="1200" b="1" i="0" kern="1200" dirty="0">
                <a:solidFill>
                  <a:schemeClr val="tx1"/>
                </a:solidFill>
                <a:effectLst/>
                <a:latin typeface="+mn-lt"/>
                <a:ea typeface="+mn-ea"/>
                <a:cs typeface="+mn-cs"/>
              </a:rPr>
              <a:t>inner regular</a:t>
            </a:r>
            <a:r>
              <a:rPr lang="en-US" altLang="zh-CN" sz="1200" b="0" i="0" kern="1200" dirty="0">
                <a:solidFill>
                  <a:schemeClr val="tx1"/>
                </a:solidFill>
                <a:effectLst/>
                <a:latin typeface="+mn-lt"/>
                <a:ea typeface="+mn-ea"/>
                <a:cs typeface="+mn-cs"/>
              </a:rPr>
              <a:t> if   </a:t>
            </a:r>
            <a:r>
              <a:rPr lang="el-GR" altLang="zh-CN" sz="1200" b="0" i="1" kern="1200" dirty="0">
                <a:solidFill>
                  <a:schemeClr val="tx1"/>
                </a:solidFill>
                <a:effectLst/>
                <a:latin typeface="+mn-lt"/>
                <a:ea typeface="+mn-ea"/>
                <a:cs typeface="+mn-cs"/>
              </a:rPr>
              <a:t>μ</a:t>
            </a:r>
            <a:r>
              <a:rPr lang="el-GR" altLang="zh-CN" sz="1200" b="0" i="0" kern="1200" dirty="0">
                <a:solidFill>
                  <a:schemeClr val="tx1"/>
                </a:solidFill>
                <a:effectLst/>
                <a:latin typeface="+mn-lt"/>
                <a:ea typeface="+mn-ea"/>
                <a:cs typeface="+mn-cs"/>
              </a:rPr>
              <a:t> </a:t>
            </a:r>
            <a:r>
              <a:rPr lang="en-US" altLang="zh-CN" dirty="0">
                <a:effectLst/>
              </a:rPr>
              <a:t>(A)=sup {</a:t>
            </a:r>
            <a:r>
              <a:rPr lang="en-US" altLang="zh-CN" sz="1200" b="0" i="0" kern="1200" dirty="0">
                <a:solidFill>
                  <a:schemeClr val="tx1"/>
                </a:solidFill>
                <a:effectLst/>
                <a:latin typeface="+mn-lt"/>
                <a:ea typeface="+mn-ea"/>
                <a:cs typeface="+mn-cs"/>
              </a:rPr>
              <a:t> </a:t>
            </a:r>
            <a:r>
              <a:rPr lang="el-GR" altLang="zh-CN" sz="1200" b="0" i="1" kern="1200" dirty="0">
                <a:solidFill>
                  <a:schemeClr val="tx1"/>
                </a:solidFill>
                <a:effectLst/>
                <a:latin typeface="+mn-lt"/>
                <a:ea typeface="+mn-ea"/>
                <a:cs typeface="+mn-cs"/>
              </a:rPr>
              <a:t>μ</a:t>
            </a:r>
            <a:r>
              <a:rPr lang="el-GR" altLang="zh-CN" sz="1200" b="0" i="0" kern="1200" dirty="0">
                <a:solidFill>
                  <a:schemeClr val="tx1"/>
                </a:solidFill>
                <a:effectLst/>
                <a:latin typeface="+mn-lt"/>
                <a:ea typeface="+mn-ea"/>
                <a:cs typeface="+mn-cs"/>
              </a:rPr>
              <a:t> </a:t>
            </a:r>
            <a:r>
              <a:rPr lang="en-US" altLang="zh-CN" dirty="0">
                <a:effectLst/>
              </a:rPr>
              <a:t>(F):</a:t>
            </a:r>
            <a:r>
              <a:rPr lang="zh-CN" altLang="en-US" dirty="0">
                <a:effectLst/>
              </a:rPr>
              <a:t> </a:t>
            </a:r>
            <a:r>
              <a:rPr lang="en-US" altLang="zh-CN" dirty="0">
                <a:effectLst/>
              </a:rPr>
              <a:t>F is a compact and measurable subset of A}</a:t>
            </a:r>
          </a:p>
          <a:p>
            <a:r>
              <a:rPr lang="en-US" altLang="zh-CN" sz="1200" b="0" i="0" kern="1200" dirty="0">
                <a:solidFill>
                  <a:schemeClr val="tx1"/>
                </a:solidFill>
                <a:effectLst/>
                <a:latin typeface="+mn-lt"/>
                <a:ea typeface="+mn-ea"/>
                <a:cs typeface="+mn-cs"/>
              </a:rPr>
              <a:t>and said to be </a:t>
            </a:r>
            <a:r>
              <a:rPr lang="en-US" altLang="zh-CN" sz="1200" b="1" i="0" kern="1200" dirty="0">
                <a:solidFill>
                  <a:schemeClr val="tx1"/>
                </a:solidFill>
                <a:effectLst/>
                <a:latin typeface="+mn-lt"/>
                <a:ea typeface="+mn-ea"/>
                <a:cs typeface="+mn-cs"/>
              </a:rPr>
              <a:t>outer regular</a:t>
            </a:r>
            <a:r>
              <a:rPr lang="en-US" altLang="zh-CN" sz="1200" b="0" i="0" kern="1200" dirty="0">
                <a:solidFill>
                  <a:schemeClr val="tx1"/>
                </a:solidFill>
                <a:effectLst/>
                <a:latin typeface="+mn-lt"/>
                <a:ea typeface="+mn-ea"/>
                <a:cs typeface="+mn-cs"/>
              </a:rPr>
              <a:t> if  </a:t>
            </a:r>
            <a:r>
              <a:rPr lang="el-GR" altLang="zh-CN" sz="1200" b="0" i="1" kern="1200" dirty="0">
                <a:solidFill>
                  <a:schemeClr val="tx1"/>
                </a:solidFill>
                <a:effectLst/>
                <a:latin typeface="+mn-lt"/>
                <a:ea typeface="+mn-ea"/>
                <a:cs typeface="+mn-cs"/>
              </a:rPr>
              <a:t>μ</a:t>
            </a:r>
            <a:r>
              <a:rPr lang="el-GR" altLang="zh-CN" sz="1200" b="0" i="0" kern="1200" dirty="0">
                <a:solidFill>
                  <a:schemeClr val="tx1"/>
                </a:solidFill>
                <a:effectLst/>
                <a:latin typeface="+mn-lt"/>
                <a:ea typeface="+mn-ea"/>
                <a:cs typeface="+mn-cs"/>
              </a:rPr>
              <a:t> </a:t>
            </a:r>
            <a:r>
              <a:rPr lang="en-US" altLang="zh-CN" dirty="0">
                <a:effectLst/>
              </a:rPr>
              <a:t>(A)=inf{</a:t>
            </a:r>
            <a:r>
              <a:rPr lang="en-US" altLang="zh-CN" sz="1200" b="0" i="0" kern="1200" dirty="0">
                <a:solidFill>
                  <a:schemeClr val="tx1"/>
                </a:solidFill>
                <a:effectLst/>
                <a:latin typeface="+mn-lt"/>
                <a:ea typeface="+mn-ea"/>
                <a:cs typeface="+mn-cs"/>
              </a:rPr>
              <a:t> </a:t>
            </a:r>
            <a:r>
              <a:rPr lang="el-GR" altLang="zh-CN" sz="1200" b="0" i="1" kern="1200" dirty="0">
                <a:solidFill>
                  <a:schemeClr val="tx1"/>
                </a:solidFill>
                <a:effectLst/>
                <a:latin typeface="+mn-lt"/>
                <a:ea typeface="+mn-ea"/>
                <a:cs typeface="+mn-cs"/>
              </a:rPr>
              <a:t>μ</a:t>
            </a:r>
            <a:r>
              <a:rPr lang="el-GR" altLang="zh-CN" sz="1200" b="0" i="0" kern="1200" dirty="0">
                <a:solidFill>
                  <a:schemeClr val="tx1"/>
                </a:solidFill>
                <a:effectLst/>
                <a:latin typeface="+mn-lt"/>
                <a:ea typeface="+mn-ea"/>
                <a:cs typeface="+mn-cs"/>
              </a:rPr>
              <a:t> </a:t>
            </a:r>
            <a:r>
              <a:rPr lang="en-US" altLang="zh-CN" dirty="0">
                <a:effectLst/>
              </a:rPr>
              <a:t>(G): G is an open and measurable subset of A}</a:t>
            </a:r>
          </a:p>
          <a:p>
            <a:r>
              <a:rPr lang="en-US" altLang="zh-CN" sz="1200" b="0" i="0" kern="1200" dirty="0">
                <a:solidFill>
                  <a:schemeClr val="tx1"/>
                </a:solidFill>
                <a:effectLst/>
                <a:latin typeface="+mn-lt"/>
                <a:ea typeface="+mn-ea"/>
                <a:cs typeface="+mn-cs"/>
              </a:rPr>
              <a:t>If a </a:t>
            </a:r>
            <a:r>
              <a:rPr lang="en-US" altLang="zh-CN" sz="1200" b="0" i="0" kern="1200" dirty="0" err="1">
                <a:solidFill>
                  <a:schemeClr val="tx1"/>
                </a:solidFill>
                <a:effectLst/>
                <a:latin typeface="+mn-lt"/>
                <a:ea typeface="+mn-ea"/>
                <a:cs typeface="+mn-cs"/>
              </a:rPr>
              <a:t>Borel</a:t>
            </a:r>
            <a:r>
              <a:rPr lang="en-US" altLang="zh-CN" sz="1200" b="0" i="0" kern="1200" dirty="0">
                <a:solidFill>
                  <a:schemeClr val="tx1"/>
                </a:solidFill>
                <a:effectLst/>
                <a:latin typeface="+mn-lt"/>
                <a:ea typeface="+mn-ea"/>
                <a:cs typeface="+mn-cs"/>
              </a:rPr>
              <a:t> measure</a:t>
            </a:r>
            <a:r>
              <a:rPr lang="el-GR" altLang="zh-CN" sz="1200" b="0" i="1" kern="1200" dirty="0">
                <a:solidFill>
                  <a:schemeClr val="tx1"/>
                </a:solidFill>
                <a:effectLst/>
                <a:latin typeface="+mn-lt"/>
                <a:ea typeface="+mn-ea"/>
                <a:cs typeface="+mn-cs"/>
              </a:rPr>
              <a:t>μ</a:t>
            </a:r>
            <a:r>
              <a:rPr lang="en-US" altLang="zh-CN" sz="1200" b="0" i="0" kern="1200" dirty="0">
                <a:solidFill>
                  <a:schemeClr val="tx1"/>
                </a:solidFill>
                <a:effectLst/>
                <a:latin typeface="+mn-lt"/>
                <a:ea typeface="+mn-ea"/>
                <a:cs typeface="+mn-cs"/>
              </a:rPr>
              <a:t> is both </a:t>
            </a:r>
            <a:r>
              <a:rPr lang="en-US" altLang="zh-CN" sz="1200" b="0" i="0" u="none" strike="noStrike" kern="1200" dirty="0">
                <a:solidFill>
                  <a:schemeClr val="tx1"/>
                </a:solidFill>
                <a:effectLst/>
                <a:latin typeface="+mn-lt"/>
                <a:ea typeface="+mn-ea"/>
                <a:cs typeface="+mn-cs"/>
                <a:hlinkClick r:id="rId7" tooltip="Inner regular"/>
              </a:rPr>
              <a:t>inner regular</a:t>
            </a:r>
            <a:r>
              <a:rPr lang="en-US" altLang="zh-CN" sz="1200" b="0" i="0" kern="1200" dirty="0">
                <a:solidFill>
                  <a:schemeClr val="tx1"/>
                </a:solidFill>
                <a:effectLst/>
                <a:latin typeface="+mn-lt"/>
                <a:ea typeface="+mn-ea"/>
                <a:cs typeface="+mn-cs"/>
              </a:rPr>
              <a:t> and </a:t>
            </a:r>
            <a:r>
              <a:rPr lang="en-US" altLang="zh-CN" sz="1200" b="0" i="0" u="none" strike="noStrike" kern="1200" dirty="0">
                <a:solidFill>
                  <a:schemeClr val="tx1"/>
                </a:solidFill>
                <a:effectLst/>
                <a:latin typeface="+mn-lt"/>
                <a:ea typeface="+mn-ea"/>
                <a:cs typeface="+mn-cs"/>
                <a:hlinkClick r:id="rId8" tooltip="Regular measure"/>
              </a:rPr>
              <a:t>outer regular</a:t>
            </a:r>
            <a:r>
              <a:rPr lang="en-US" altLang="zh-CN" sz="1200" b="0" i="0" kern="1200" dirty="0">
                <a:solidFill>
                  <a:schemeClr val="tx1"/>
                </a:solidFill>
                <a:effectLst/>
                <a:latin typeface="+mn-lt"/>
                <a:ea typeface="+mn-ea"/>
                <a:cs typeface="+mn-cs"/>
              </a:rPr>
              <a:t>, it is called a </a:t>
            </a:r>
            <a:r>
              <a:rPr lang="en-US" altLang="zh-CN" sz="1200" b="0" i="0" u="none" strike="noStrike" kern="1200" dirty="0">
                <a:solidFill>
                  <a:schemeClr val="tx1"/>
                </a:solidFill>
                <a:effectLst/>
                <a:latin typeface="+mn-lt"/>
                <a:ea typeface="+mn-ea"/>
                <a:cs typeface="+mn-cs"/>
                <a:hlinkClick r:id="rId9" tooltip="Borel regular measure"/>
              </a:rPr>
              <a:t>regular </a:t>
            </a:r>
            <a:r>
              <a:rPr lang="en-US" altLang="zh-CN" sz="1200" b="0" i="0" u="none" strike="noStrike" kern="1200" dirty="0" err="1">
                <a:solidFill>
                  <a:schemeClr val="tx1"/>
                </a:solidFill>
                <a:effectLst/>
                <a:latin typeface="+mn-lt"/>
                <a:ea typeface="+mn-ea"/>
                <a:cs typeface="+mn-cs"/>
                <a:hlinkClick r:id="rId9" tooltip="Borel regular measure"/>
              </a:rPr>
              <a:t>Borel</a:t>
            </a:r>
            <a:r>
              <a:rPr lang="en-US" altLang="zh-CN" sz="1200" b="0" i="0" u="none" strike="noStrike" kern="1200" dirty="0">
                <a:solidFill>
                  <a:schemeClr val="tx1"/>
                </a:solidFill>
                <a:effectLst/>
                <a:latin typeface="+mn-lt"/>
                <a:ea typeface="+mn-ea"/>
                <a:cs typeface="+mn-cs"/>
                <a:hlinkClick r:id="rId9" tooltip="Borel regular measure"/>
              </a:rPr>
              <a:t> measure</a:t>
            </a:r>
            <a:r>
              <a:rPr lang="en-US" altLang="zh-CN"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If </a:t>
            </a:r>
            <a:r>
              <a:rPr lang="el-GR" altLang="zh-CN" sz="1200" b="0" i="1" kern="1200" dirty="0">
                <a:solidFill>
                  <a:schemeClr val="tx1"/>
                </a:solidFill>
                <a:effectLst/>
                <a:latin typeface="+mn-lt"/>
                <a:ea typeface="+mn-ea"/>
                <a:cs typeface="+mn-cs"/>
              </a:rPr>
              <a:t>μ</a:t>
            </a:r>
            <a:r>
              <a:rPr lang="en-US" altLang="zh-CN" sz="1200" b="0" i="0" kern="1200" dirty="0">
                <a:solidFill>
                  <a:schemeClr val="tx1"/>
                </a:solidFill>
                <a:effectLst/>
                <a:latin typeface="+mn-lt"/>
                <a:ea typeface="+mn-ea"/>
                <a:cs typeface="+mn-cs"/>
              </a:rPr>
              <a:t> is both inner regular and </a:t>
            </a:r>
            <a:r>
              <a:rPr lang="en-US" altLang="zh-CN" sz="1200" b="0" i="0" u="none" strike="noStrike" kern="1200" dirty="0">
                <a:solidFill>
                  <a:schemeClr val="tx1"/>
                </a:solidFill>
                <a:effectLst/>
                <a:latin typeface="+mn-lt"/>
                <a:ea typeface="+mn-ea"/>
                <a:cs typeface="+mn-cs"/>
                <a:hlinkClick r:id="rId10" tooltip="Locally finite measure"/>
              </a:rPr>
              <a:t>locally finite</a:t>
            </a:r>
            <a:r>
              <a:rPr lang="en-US" altLang="zh-CN" sz="1200" b="0" i="0" kern="1200" dirty="0">
                <a:solidFill>
                  <a:schemeClr val="tx1"/>
                </a:solidFill>
                <a:effectLst/>
                <a:latin typeface="+mn-lt"/>
                <a:ea typeface="+mn-ea"/>
                <a:cs typeface="+mn-cs"/>
              </a:rPr>
              <a:t>, it is called a </a:t>
            </a:r>
            <a:r>
              <a:rPr lang="en-US" altLang="zh-CN" sz="1200" b="0" i="0" u="none" strike="noStrike" kern="1200" dirty="0">
                <a:solidFill>
                  <a:schemeClr val="tx1"/>
                </a:solidFill>
                <a:effectLst/>
                <a:latin typeface="+mn-lt"/>
                <a:ea typeface="+mn-ea"/>
                <a:cs typeface="+mn-cs"/>
                <a:hlinkClick r:id="rId11" tooltip="Radon measure"/>
              </a:rPr>
              <a:t>Radon measure</a:t>
            </a:r>
            <a:r>
              <a:rPr lang="en-US" altLang="zh-CN" sz="1200" b="0" i="0" kern="1200" dirty="0">
                <a:solidFill>
                  <a:schemeClr val="tx1"/>
                </a:solidFill>
                <a:effectLst/>
                <a:latin typeface="+mn-lt"/>
                <a:ea typeface="+mn-ea"/>
                <a:cs typeface="+mn-cs"/>
              </a:rPr>
              <a:t>.</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Now note that Definition 8 only defines weak convergence of a sequence of probability measures to a single target measure. Here we generalize the definition for the single target measure to a set of target measures through quotient topology as follows(definition 9).</a:t>
            </a:r>
            <a:endParaRPr lang="zh-CN" altLang="en-US" dirty="0"/>
          </a:p>
        </p:txBody>
      </p:sp>
    </p:spTree>
    <p:extLst>
      <p:ext uri="{BB962C8B-B14F-4D97-AF65-F5344CB8AC3E}">
        <p14:creationId xmlns:p14="http://schemas.microsoft.com/office/powerpoint/2010/main" val="496599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𝑡𝑟𝑖𝑣𝑖𝑎𝑙</m:t>
                        </m:r>
                      </m:sub>
                    </m:sSub>
                  </m:oMath>
                </a14:m>
                <a:r>
                  <a:rPr lang="en-US" altLang="zh-CN" dirty="0"/>
                  <a:t>(u||v)</a:t>
                </a:r>
                <a:r>
                  <a:rPr lang="zh-CN" altLang="en-US" dirty="0"/>
                  <a:t> </a:t>
                </a:r>
                <a:r>
                  <a:rPr lang="en-US" altLang="zh-CN" dirty="0"/>
                  <a:t>=</a:t>
                </a:r>
                <a:r>
                  <a:rPr lang="zh-CN" altLang="en-US" dirty="0"/>
                  <a:t> </a:t>
                </a:r>
                <a:r>
                  <a:rPr lang="en-US" altLang="zh-CN" dirty="0"/>
                  <a:t>0, </a:t>
                </a:r>
                <a:r>
                  <a:rPr lang="zh-CN" altLang="en-US" dirty="0"/>
                  <a:t> </a:t>
                </a:r>
                <a:r>
                  <a:rPr lang="en-US" altLang="zh-CN" dirty="0"/>
                  <a:t>if</a:t>
                </a:r>
                <a:r>
                  <a:rPr lang="zh-CN" altLang="en-US" dirty="0"/>
                  <a:t> </a:t>
                </a:r>
                <a:r>
                  <a:rPr lang="en-US" altLang="zh-CN" dirty="0"/>
                  <a:t>u==v</a:t>
                </a:r>
              </a:p>
              <a:p>
                <a:r>
                  <a:rPr lang="en-US" altLang="zh-CN" baseline="0" dirty="0"/>
                  <a:t>                  </a:t>
                </a:r>
                <a:r>
                  <a:rPr lang="en-US" altLang="zh-CN" dirty="0"/>
                  <a:t>=-inf, else</a:t>
                </a:r>
              </a:p>
              <a:p>
                <a:r>
                  <a:rPr lang="en-US" altLang="zh-CN" sz="1200" b="0" i="0" kern="1200" dirty="0">
                    <a:solidFill>
                      <a:schemeClr val="tx1"/>
                    </a:solidFill>
                    <a:effectLst/>
                    <a:latin typeface="+mn-lt"/>
                    <a:ea typeface="+mn-ea"/>
                    <a:cs typeface="+mn-cs"/>
                  </a:rPr>
                  <a:t>maximum mean discrepancy (MMD) see</a:t>
                </a:r>
                <a:r>
                  <a:rPr lang="en-US" altLang="zh-CN" dirty="0">
                    <a:hlinkClick r:id="rId3"/>
                  </a:rPr>
                  <a:t>https://en.wikipedia.org/wiki/Kernel_embedding_of_distributions#Measuring_distance_between_distributions</a:t>
                </a:r>
                <a:br>
                  <a:rPr lang="en-US" altLang="zh-CN" dirty="0"/>
                </a:br>
                <a:endParaRPr lang="zh-CN" altLang="en-US" dirty="0"/>
              </a:p>
            </p:txBody>
          </p:sp>
        </mc:Choice>
        <mc:Fallback xmlns="">
          <p:sp>
            <p:nvSpPr>
              <p:cNvPr id="3" name="备注占位符 2"/>
              <p:cNvSpPr>
                <a:spLocks noGrp="1"/>
              </p:cNvSpPr>
              <p:nvPr>
                <p:ph type="body" idx="1"/>
              </p:nvPr>
            </p:nvSpPr>
            <p:spPr/>
            <p:txBody>
              <a:bodyPr/>
              <a:lstStyle/>
              <a:p>
                <a:r>
                  <a:rPr lang="en-US" altLang="zh-CN" b="0" i="0">
                    <a:latin typeface="Cambria Math" panose="02040503050406030204" pitchFamily="18" charset="0"/>
                  </a:rPr>
                  <a:t>𝜏_𝑡𝑟𝑖𝑣𝑖𝑎𝑙</a:t>
                </a:r>
                <a:r>
                  <a:rPr lang="en-US" altLang="zh-CN" dirty="0"/>
                  <a:t>(u||v)</a:t>
                </a:r>
                <a:r>
                  <a:rPr lang="zh-CN" altLang="en-US" dirty="0"/>
                  <a:t> </a:t>
                </a:r>
                <a:r>
                  <a:rPr lang="en-US" altLang="zh-CN" dirty="0"/>
                  <a:t>=</a:t>
                </a:r>
                <a:r>
                  <a:rPr lang="zh-CN" altLang="en-US" dirty="0"/>
                  <a:t> </a:t>
                </a:r>
                <a:r>
                  <a:rPr lang="en-US" altLang="zh-CN" dirty="0"/>
                  <a:t>0, </a:t>
                </a:r>
                <a:r>
                  <a:rPr lang="zh-CN" altLang="en-US" dirty="0"/>
                  <a:t> </a:t>
                </a:r>
                <a:r>
                  <a:rPr lang="en-US" altLang="zh-CN" dirty="0"/>
                  <a:t>if</a:t>
                </a:r>
                <a:r>
                  <a:rPr lang="zh-CN" altLang="en-US" dirty="0"/>
                  <a:t> </a:t>
                </a:r>
                <a:r>
                  <a:rPr lang="en-US" altLang="zh-CN" dirty="0"/>
                  <a:t>u==v</a:t>
                </a:r>
              </a:p>
              <a:p>
                <a:r>
                  <a:rPr lang="en-US" altLang="zh-CN" dirty="0"/>
                  <a:t>	   =-inf, else</a:t>
                </a:r>
                <a:endParaRPr lang="zh-CN" altLang="en-US" dirty="0"/>
              </a:p>
            </p:txBody>
          </p:sp>
        </mc:Fallback>
      </mc:AlternateContent>
    </p:spTree>
    <p:extLst>
      <p:ext uri="{BB962C8B-B14F-4D97-AF65-F5344CB8AC3E}">
        <p14:creationId xmlns:p14="http://schemas.microsoft.com/office/powerpoint/2010/main" val="3990715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t>对于离散测度的情形，这就是一个线性规划问题。</a:t>
            </a:r>
            <a:endParaRPr lang="en-US" altLang="zh-CN" sz="1200" dirty="0"/>
          </a:p>
          <a:p>
            <a:r>
              <a:rPr lang="zh-CN" altLang="en-US" sz="1200" b="0" i="0" u="none" strike="noStrike" kern="1200" baseline="0" dirty="0">
                <a:solidFill>
                  <a:schemeClr val="tx1"/>
                </a:solidFill>
                <a:latin typeface="+mn-lt"/>
                <a:ea typeface="+mn-ea"/>
                <a:cs typeface="+mn-cs"/>
              </a:rPr>
              <a:t>我们可以有这样一个形象的理解：有</a:t>
            </a:r>
            <a:r>
              <a:rPr lang="en-US" altLang="zh-CN" sz="1200" b="0" i="0" u="none" strike="noStrike" kern="1200" baseline="0" dirty="0">
                <a:solidFill>
                  <a:schemeClr val="tx1"/>
                </a:solidFill>
                <a:latin typeface="+mn-lt"/>
                <a:ea typeface="+mn-ea"/>
                <a:cs typeface="+mn-cs"/>
              </a:rPr>
              <a:t>n</a:t>
            </a:r>
            <a:r>
              <a:rPr lang="zh-CN" altLang="en-US" sz="1200" b="0" i="0" u="none" strike="noStrike" kern="1200" baseline="0" dirty="0">
                <a:solidFill>
                  <a:schemeClr val="tx1"/>
                </a:solidFill>
                <a:latin typeface="+mn-lt"/>
                <a:ea typeface="+mn-ea"/>
                <a:cs typeface="+mn-cs"/>
              </a:rPr>
              <a:t>家面包店，第</a:t>
            </a:r>
            <a:r>
              <a:rPr lang="en-US" altLang="zh-CN" sz="1200" b="0" i="0" u="none" strike="noStrike" kern="1200" baseline="0" dirty="0" err="1">
                <a:solidFill>
                  <a:schemeClr val="tx1"/>
                </a:solidFill>
                <a:latin typeface="+mn-lt"/>
                <a:ea typeface="+mn-ea"/>
                <a:cs typeface="+mn-cs"/>
              </a:rPr>
              <a:t>i</a:t>
            </a:r>
            <a:r>
              <a:rPr lang="zh-CN" altLang="en-US" sz="1200" b="0" i="0" u="none" strike="noStrike" kern="1200" baseline="0" dirty="0">
                <a:solidFill>
                  <a:schemeClr val="tx1"/>
                </a:solidFill>
                <a:latin typeface="+mn-lt"/>
                <a:ea typeface="+mn-ea"/>
                <a:cs typeface="+mn-cs"/>
              </a:rPr>
              <a:t>家面包店的存货量为</a:t>
            </a:r>
            <a:r>
              <a:rPr lang="en-US" altLang="zh-CN" sz="1200" b="0" i="0" u="none" strike="noStrike" kern="1200" baseline="0" dirty="0">
                <a:solidFill>
                  <a:schemeClr val="tx1"/>
                </a:solidFill>
                <a:latin typeface="+mn-lt"/>
                <a:ea typeface="+mn-ea"/>
                <a:cs typeface="+mn-cs"/>
              </a:rPr>
              <a:t>ai</a:t>
            </a:r>
            <a:r>
              <a:rPr lang="zh-CN" altLang="en-US" sz="1200" b="0" i="0" u="none" strike="noStrike" kern="1200" baseline="0" dirty="0">
                <a:solidFill>
                  <a:schemeClr val="tx1"/>
                </a:solidFill>
                <a:latin typeface="+mn-lt"/>
                <a:ea typeface="+mn-ea"/>
                <a:cs typeface="+mn-cs"/>
              </a:rPr>
              <a:t>，现在它们要把面包配送给</a:t>
            </a:r>
            <a:r>
              <a:rPr lang="en-US" altLang="zh-CN" sz="1200" b="0" i="0" u="none" strike="noStrike" kern="1200" baseline="0" dirty="0">
                <a:solidFill>
                  <a:schemeClr val="tx1"/>
                </a:solidFill>
                <a:latin typeface="+mn-lt"/>
                <a:ea typeface="+mn-ea"/>
                <a:cs typeface="+mn-cs"/>
              </a:rPr>
              <a:t>m</a:t>
            </a:r>
            <a:r>
              <a:rPr lang="zh-CN" altLang="en-US" sz="1200" b="0" i="0" u="none" strike="noStrike" kern="1200" baseline="0" dirty="0">
                <a:solidFill>
                  <a:schemeClr val="tx1"/>
                </a:solidFill>
                <a:latin typeface="+mn-lt"/>
                <a:ea typeface="+mn-ea"/>
                <a:cs typeface="+mn-cs"/>
              </a:rPr>
              <a:t>个客户，第</a:t>
            </a:r>
            <a:r>
              <a:rPr lang="en-US" altLang="zh-CN" sz="1200" b="0" i="0" u="none" strike="noStrike" kern="1200" baseline="0" dirty="0">
                <a:solidFill>
                  <a:schemeClr val="tx1"/>
                </a:solidFill>
                <a:latin typeface="+mn-lt"/>
                <a:ea typeface="+mn-ea"/>
                <a:cs typeface="+mn-cs"/>
              </a:rPr>
              <a:t>j</a:t>
            </a:r>
            <a:r>
              <a:rPr lang="zh-CN" altLang="en-US" sz="1200" b="0" i="0" u="none" strike="noStrike" kern="1200" baseline="0" dirty="0">
                <a:solidFill>
                  <a:schemeClr val="tx1"/>
                </a:solidFill>
                <a:latin typeface="+mn-lt"/>
                <a:ea typeface="+mn-ea"/>
                <a:cs typeface="+mn-cs"/>
              </a:rPr>
              <a:t>位客户的需求量为</a:t>
            </a:r>
            <a:r>
              <a:rPr lang="en-US" altLang="zh-CN" sz="1200" b="0" i="0" u="none" strike="noStrike" kern="1200" baseline="0" dirty="0">
                <a:solidFill>
                  <a:schemeClr val="tx1"/>
                </a:solidFill>
                <a:latin typeface="+mn-lt"/>
                <a:ea typeface="+mn-ea"/>
                <a:cs typeface="+mn-cs"/>
              </a:rPr>
              <a:t>bi</a:t>
            </a:r>
            <a:r>
              <a:rPr lang="zh-CN" altLang="en-US" sz="1200" b="0" i="0" u="none" strike="noStrike" kern="1200" baseline="0" dirty="0">
                <a:solidFill>
                  <a:schemeClr val="tx1"/>
                </a:solidFill>
                <a:latin typeface="+mn-lt"/>
                <a:ea typeface="+mn-ea"/>
                <a:cs typeface="+mn-cs"/>
              </a:rPr>
              <a:t>。假设从第</a:t>
            </a:r>
            <a:r>
              <a:rPr lang="en-US" altLang="zh-CN" sz="1200" b="0" i="0" u="none" strike="noStrike" kern="1200" baseline="0" dirty="0" err="1">
                <a:solidFill>
                  <a:schemeClr val="tx1"/>
                </a:solidFill>
                <a:latin typeface="+mn-lt"/>
                <a:ea typeface="+mn-ea"/>
                <a:cs typeface="+mn-cs"/>
              </a:rPr>
              <a:t>i</a:t>
            </a:r>
            <a:r>
              <a:rPr lang="zh-CN" altLang="en-US" sz="1200" b="0" i="0" u="none" strike="noStrike" kern="1200" baseline="0" dirty="0">
                <a:solidFill>
                  <a:schemeClr val="tx1"/>
                </a:solidFill>
                <a:latin typeface="+mn-lt"/>
                <a:ea typeface="+mn-ea"/>
                <a:cs typeface="+mn-cs"/>
              </a:rPr>
              <a:t>家面包店运送至第</a:t>
            </a:r>
            <a:r>
              <a:rPr lang="en-US" altLang="zh-CN" sz="1200" b="0" i="0" u="none" strike="noStrike" kern="1200" baseline="0" dirty="0">
                <a:solidFill>
                  <a:schemeClr val="tx1"/>
                </a:solidFill>
                <a:latin typeface="+mn-lt"/>
                <a:ea typeface="+mn-ea"/>
                <a:cs typeface="+mn-cs"/>
              </a:rPr>
              <a:t>j</a:t>
            </a:r>
            <a:r>
              <a:rPr lang="zh-CN" altLang="en-US" sz="1200" b="0" i="0" u="none" strike="noStrike" kern="1200" baseline="0" dirty="0">
                <a:solidFill>
                  <a:schemeClr val="tx1"/>
                </a:solidFill>
                <a:latin typeface="+mn-lt"/>
                <a:ea typeface="+mn-ea"/>
                <a:cs typeface="+mn-cs"/>
              </a:rPr>
              <a:t>位客户的面包量为</a:t>
            </a:r>
            <a:r>
              <a:rPr lang="en-US" altLang="zh-CN" sz="1200" b="0" i="0" u="none" strike="noStrike" kern="1200" baseline="0" dirty="0" err="1">
                <a:solidFill>
                  <a:schemeClr val="tx1"/>
                </a:solidFill>
                <a:latin typeface="+mn-lt"/>
                <a:ea typeface="+mn-ea"/>
                <a:cs typeface="+mn-cs"/>
              </a:rPr>
              <a:t>Pij</a:t>
            </a:r>
            <a:r>
              <a:rPr lang="zh-CN" altLang="en-US" sz="1200" b="0" i="0" u="none" strike="noStrike" kern="1200" baseline="0" dirty="0">
                <a:solidFill>
                  <a:schemeClr val="tx1"/>
                </a:solidFill>
                <a:latin typeface="+mn-lt"/>
                <a:ea typeface="+mn-ea"/>
                <a:cs typeface="+mn-cs"/>
              </a:rPr>
              <a:t>，每单位面包的运输成本为</a:t>
            </a:r>
            <a:r>
              <a:rPr lang="en-US" altLang="zh-CN" sz="1200" b="0" i="0" u="none" strike="noStrike" kern="1200" baseline="0" dirty="0" err="1">
                <a:solidFill>
                  <a:schemeClr val="tx1"/>
                </a:solidFill>
                <a:latin typeface="+mn-lt"/>
                <a:ea typeface="+mn-ea"/>
                <a:cs typeface="+mn-cs"/>
              </a:rPr>
              <a:t>cij</a:t>
            </a:r>
            <a:r>
              <a:rPr lang="zh-CN" altLang="en-US" sz="1200" b="0" i="0" u="none" strike="noStrike" kern="1200" baseline="0" dirty="0">
                <a:solidFill>
                  <a:schemeClr val="tx1"/>
                </a:solidFill>
                <a:latin typeface="+mn-lt"/>
                <a:ea typeface="+mn-ea"/>
                <a:cs typeface="+mn-cs"/>
              </a:rPr>
              <a:t>。我们需要最小化将面包配送给客户的总成本。</a:t>
            </a:r>
            <a:endParaRPr lang="en-US" altLang="zh-CN" sz="1200" b="0" i="0" u="none" strike="noStrike" kern="1200" baseline="0" dirty="0">
              <a:solidFill>
                <a:schemeClr val="tx1"/>
              </a:solidFill>
              <a:latin typeface="+mn-lt"/>
              <a:ea typeface="+mn-ea"/>
              <a:cs typeface="+mn-cs"/>
            </a:endParaRPr>
          </a:p>
          <a:p>
            <a:endParaRPr lang="zh-CN" altLang="en-US" sz="1200" b="0" i="0" u="none" strike="noStrike" kern="1200" baseline="0" dirty="0">
              <a:solidFill>
                <a:schemeClr val="tx1"/>
              </a:solidFill>
              <a:latin typeface="+mn-lt"/>
              <a:ea typeface="+mn-ea"/>
              <a:cs typeface="+mn-cs"/>
            </a:endParaRPr>
          </a:p>
        </p:txBody>
      </p:sp>
    </p:spTree>
    <p:extLst>
      <p:ext uri="{BB962C8B-B14F-4D97-AF65-F5344CB8AC3E}">
        <p14:creationId xmlns:p14="http://schemas.microsoft.com/office/powerpoint/2010/main" val="725143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Kantorovich-Rubinstein duality</a:t>
            </a:r>
          </a:p>
          <a:p>
            <a:r>
              <a:rPr lang="zh-CN" altLang="en-US" sz="1200" b="0" i="0" u="none" strike="noStrike" kern="1200" baseline="0" dirty="0">
                <a:solidFill>
                  <a:schemeClr val="tx1"/>
                </a:solidFill>
                <a:latin typeface="+mn-lt"/>
                <a:ea typeface="+mn-ea"/>
                <a:cs typeface="+mn-cs"/>
              </a:rPr>
              <a:t>对偶问题也有一个形象的理解：假设现在有了一家快递公司，快递公司将面包从面包店全部运往中转站，再从中转站运往各客户。快递公司向面包和客户分别收取运费，设第</a:t>
            </a:r>
            <a:r>
              <a:rPr lang="en-US" altLang="zh-CN" sz="1200" b="0" i="0" u="none" strike="noStrike" kern="1200" baseline="0" dirty="0" err="1">
                <a:solidFill>
                  <a:schemeClr val="tx1"/>
                </a:solidFill>
                <a:latin typeface="+mn-lt"/>
                <a:ea typeface="+mn-ea"/>
                <a:cs typeface="+mn-cs"/>
              </a:rPr>
              <a:t>i</a:t>
            </a:r>
            <a:r>
              <a:rPr lang="zh-CN" altLang="en-US" sz="1200" b="0" i="0" u="none" strike="noStrike" kern="1200" baseline="0" dirty="0">
                <a:solidFill>
                  <a:schemeClr val="tx1"/>
                </a:solidFill>
                <a:latin typeface="+mn-lt"/>
                <a:ea typeface="+mn-ea"/>
                <a:cs typeface="+mn-cs"/>
              </a:rPr>
              <a:t>面包店将一单位面包运往中转站的运费为</a:t>
            </a:r>
            <a:r>
              <a:rPr lang="en-US" altLang="zh-CN" sz="1200" b="0" i="0" u="none" strike="noStrike" kern="1200" baseline="0" dirty="0">
                <a:solidFill>
                  <a:schemeClr val="tx1"/>
                </a:solidFill>
                <a:latin typeface="+mn-lt"/>
                <a:ea typeface="+mn-ea"/>
                <a:cs typeface="+mn-cs"/>
              </a:rPr>
              <a:t>fi</a:t>
            </a:r>
            <a:r>
              <a:rPr lang="zh-CN" altLang="en-US" sz="1200" b="0" i="0" u="none" strike="noStrike" kern="1200" baseline="0" dirty="0">
                <a:solidFill>
                  <a:schemeClr val="tx1"/>
                </a:solidFill>
                <a:latin typeface="+mn-lt"/>
                <a:ea typeface="+mn-ea"/>
                <a:cs typeface="+mn-cs"/>
              </a:rPr>
              <a:t>而中转站将一单位面包运往第</a:t>
            </a:r>
            <a:r>
              <a:rPr lang="en-US" altLang="zh-CN" sz="1200" b="0" i="0" u="none" strike="noStrike" kern="1200" baseline="0" dirty="0">
                <a:solidFill>
                  <a:schemeClr val="tx1"/>
                </a:solidFill>
                <a:latin typeface="+mn-lt"/>
                <a:ea typeface="+mn-ea"/>
                <a:cs typeface="+mn-cs"/>
              </a:rPr>
              <a:t>j</a:t>
            </a:r>
            <a:r>
              <a:rPr lang="zh-CN" altLang="en-US" sz="1200" b="0" i="0" u="none" strike="noStrike" kern="1200" baseline="0" dirty="0">
                <a:solidFill>
                  <a:schemeClr val="tx1"/>
                </a:solidFill>
                <a:latin typeface="+mn-lt"/>
                <a:ea typeface="+mn-ea"/>
                <a:cs typeface="+mn-cs"/>
              </a:rPr>
              <a:t>位客户的运费为</a:t>
            </a:r>
            <a:r>
              <a:rPr lang="en-US" altLang="zh-CN" sz="1200" b="0" i="0" u="none" strike="noStrike" kern="1200" baseline="0" dirty="0" err="1">
                <a:solidFill>
                  <a:schemeClr val="tx1"/>
                </a:solidFill>
                <a:latin typeface="+mn-lt"/>
                <a:ea typeface="+mn-ea"/>
                <a:cs typeface="+mn-cs"/>
              </a:rPr>
              <a:t>gj</a:t>
            </a:r>
            <a:r>
              <a:rPr lang="zh-CN" altLang="en-US" sz="1200" b="0" i="0" u="none" strike="noStrike" kern="1200" baseline="0" dirty="0">
                <a:solidFill>
                  <a:schemeClr val="tx1"/>
                </a:solidFill>
                <a:latin typeface="+mn-lt"/>
                <a:ea typeface="+mn-ea"/>
                <a:cs typeface="+mn-cs"/>
              </a:rPr>
              <a:t>。对偶问题就是站在快递公司的角度，选择一种定价方案，使得赚取的运费最大化。</a:t>
            </a:r>
          </a:p>
          <a:p>
            <a:r>
              <a:rPr lang="zh-CN" altLang="en-US" sz="1200" b="0" i="0" u="none" strike="noStrike" kern="1200" baseline="0" dirty="0">
                <a:solidFill>
                  <a:schemeClr val="tx1"/>
                </a:solidFill>
                <a:latin typeface="+mn-lt"/>
                <a:ea typeface="+mn-ea"/>
                <a:cs typeface="+mn-cs"/>
              </a:rPr>
              <a:t>约束条件</a:t>
            </a:r>
            <a:r>
              <a:rPr lang="en-US" altLang="zh-CN" sz="1200" b="0" i="0" u="none" strike="noStrike" kern="1200" baseline="0" dirty="0" err="1">
                <a:solidFill>
                  <a:schemeClr val="tx1"/>
                </a:solidFill>
                <a:latin typeface="+mn-lt"/>
                <a:ea typeface="+mn-ea"/>
                <a:cs typeface="+mn-cs"/>
              </a:rPr>
              <a:t>Cij</a:t>
            </a:r>
            <a:r>
              <a:rPr lang="en-US" altLang="zh-CN" sz="1200" b="0" i="0" u="none" strike="noStrike" kern="1200" baseline="0" dirty="0">
                <a:solidFill>
                  <a:schemeClr val="tx1"/>
                </a:solidFill>
                <a:latin typeface="+mn-lt"/>
                <a:ea typeface="+mn-ea"/>
                <a:cs typeface="+mn-cs"/>
              </a:rPr>
              <a:t> &gt;=</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ai +</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err="1">
                <a:solidFill>
                  <a:schemeClr val="tx1"/>
                </a:solidFill>
                <a:latin typeface="+mn-lt"/>
                <a:ea typeface="+mn-ea"/>
                <a:cs typeface="+mn-cs"/>
              </a:rPr>
              <a:t>bj</a:t>
            </a:r>
            <a:r>
              <a:rPr lang="en-US" altLang="zh-CN" sz="1200" b="0" i="0" u="none" strike="noStrike" kern="1200" baseline="0" dirty="0">
                <a:solidFill>
                  <a:schemeClr val="tx1"/>
                </a:solidFill>
                <a:latin typeface="+mn-lt"/>
                <a:ea typeface="+mn-ea"/>
                <a:cs typeface="+mn-cs"/>
              </a:rPr>
              <a:t>  </a:t>
            </a:r>
            <a:r>
              <a:rPr lang="zh-CN" altLang="en-US" sz="1200" b="0" i="0" u="none" strike="noStrike" kern="1200" baseline="0" dirty="0">
                <a:solidFill>
                  <a:schemeClr val="tx1"/>
                </a:solidFill>
                <a:latin typeface="+mn-lt"/>
                <a:ea typeface="+mn-ea"/>
                <a:cs typeface="+mn-cs"/>
              </a:rPr>
              <a:t>地可以这样理解：如果</a:t>
            </a:r>
            <a:r>
              <a:rPr lang="en-US" altLang="zh-CN" sz="1200" b="0" i="0" u="none" strike="noStrike" kern="1200" baseline="0" dirty="0" err="1">
                <a:solidFill>
                  <a:schemeClr val="tx1"/>
                </a:solidFill>
                <a:latin typeface="+mn-lt"/>
                <a:ea typeface="+mn-ea"/>
                <a:cs typeface="+mn-cs"/>
              </a:rPr>
              <a:t>cij</a:t>
            </a:r>
            <a:r>
              <a:rPr lang="en-US" altLang="zh-CN" sz="1200" b="0" i="0" u="none" strike="noStrike" kern="1200" baseline="0" dirty="0">
                <a:solidFill>
                  <a:schemeClr val="tx1"/>
                </a:solidFill>
                <a:latin typeface="+mn-lt"/>
                <a:ea typeface="+mn-ea"/>
                <a:cs typeface="+mn-cs"/>
              </a:rPr>
              <a:t> &lt;</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ai +</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err="1">
                <a:solidFill>
                  <a:schemeClr val="tx1"/>
                </a:solidFill>
                <a:latin typeface="+mn-lt"/>
                <a:ea typeface="+mn-ea"/>
                <a:cs typeface="+mn-cs"/>
              </a:rPr>
              <a:t>bj</a:t>
            </a:r>
            <a:r>
              <a:rPr lang="en-US" altLang="zh-CN" sz="1200" b="0" i="0" u="none" strike="noStrike" kern="1200" baseline="0" dirty="0">
                <a:solidFill>
                  <a:schemeClr val="tx1"/>
                </a:solidFill>
                <a:latin typeface="+mn-lt"/>
                <a:ea typeface="+mn-ea"/>
                <a:cs typeface="+mn-cs"/>
              </a:rPr>
              <a:t> ,</a:t>
            </a:r>
            <a:r>
              <a:rPr lang="zh-CN" altLang="en-US" sz="1200" b="0" i="0" u="none" strike="noStrike" kern="1200" baseline="0" dirty="0">
                <a:solidFill>
                  <a:schemeClr val="tx1"/>
                </a:solidFill>
                <a:latin typeface="+mn-lt"/>
                <a:ea typeface="+mn-ea"/>
                <a:cs typeface="+mn-cs"/>
              </a:rPr>
              <a:t>那么相应的面包店和客户将不使用快递公司的服务，从而快递公司将失去这笔生意，也就是说这样的定价策略是不合理的。</a:t>
            </a:r>
            <a:endParaRPr lang="zh-CN" altLang="en-US" dirty="0"/>
          </a:p>
          <a:p>
            <a:endParaRPr lang="zh-CN" altLang="en-US" dirty="0"/>
          </a:p>
        </p:txBody>
      </p:sp>
    </p:spTree>
    <p:extLst>
      <p:ext uri="{BB962C8B-B14F-4D97-AF65-F5344CB8AC3E}">
        <p14:creationId xmlns:p14="http://schemas.microsoft.com/office/powerpoint/2010/main" val="112121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31690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5854544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72348253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2985752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4263842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137408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4226456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4595101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2591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613814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036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4872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6550" y="1600200"/>
            <a:ext cx="2076450" cy="45259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600200"/>
            <a:ext cx="607695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596323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503777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40329805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2329031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0946642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453320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2983098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0797415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85722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231657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233738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4769083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0374679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6011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72704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571861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93343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27917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14088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16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4786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59161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001795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53387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57404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076644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56229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672803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191410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123667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087886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620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012039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1705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91500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01369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3301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859111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778113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4346959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140593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39329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69294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241075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2730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2883527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54450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986526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26603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1954376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043786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5632157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52814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7531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77066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060467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8363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274937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944857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956693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897598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4861147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35444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9530260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8831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811669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251700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469279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2481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823663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788043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28636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103591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8476826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713038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861281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7834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586513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035608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345459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1078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531452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6787989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764106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952829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7062424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69130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88664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737680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811422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225775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0294830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8619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665008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976041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54664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849802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946251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6344157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348182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8000852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2133600"/>
            <a:ext cx="4038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645988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053507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7294702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3992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8830480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2004111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10023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95400"/>
            <a:ext cx="2057400" cy="5257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95400"/>
            <a:ext cx="6019800" cy="5257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09522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0.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6.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7.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8.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9.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2" descr="backgrouda">
            <a:extLst>
              <a:ext uri="{FF2B5EF4-FFF2-40B4-BE49-F238E27FC236}">
                <a16:creationId xmlns:a16="http://schemas.microsoft.com/office/drawing/2014/main" id="{854E5119-C244-45FA-81D5-368A388419E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r="5173" b="517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1">
            <a:extLst>
              <a:ext uri="{FF2B5EF4-FFF2-40B4-BE49-F238E27FC236}">
                <a16:creationId xmlns:a16="http://schemas.microsoft.com/office/drawing/2014/main" id="{EADC46CD-0D0C-4E93-BD01-439D7EB65338}"/>
              </a:ext>
            </a:extLst>
          </p:cNvPr>
          <p:cNvSpPr>
            <a:spLocks noGrp="1" noChangeArrowheads="1"/>
          </p:cNvSpPr>
          <p:nvPr>
            <p:ph type="title"/>
          </p:nvPr>
        </p:nvSpPr>
        <p:spPr bwMode="auto">
          <a:xfrm>
            <a:off x="533400" y="16764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dt="0"/>
  <p:txStyles>
    <p:titleStyle>
      <a:lvl1pPr algn="ctr" rtl="0" eaLnBrk="0" fontAlgn="base" hangingPunct="0">
        <a:spcBef>
          <a:spcPct val="0"/>
        </a:spcBef>
        <a:spcAft>
          <a:spcPct val="0"/>
        </a:spcAft>
        <a:defRPr sz="4400">
          <a:solidFill>
            <a:srgbClr val="990000"/>
          </a:solidFill>
          <a:latin typeface="+mj-lt"/>
          <a:ea typeface="+mj-ea"/>
          <a:cs typeface="+mj-cs"/>
        </a:defRPr>
      </a:lvl1pPr>
      <a:lvl2pPr algn="ctr" rtl="0" eaLnBrk="0" fontAlgn="base" hangingPunct="0">
        <a:spcBef>
          <a:spcPct val="0"/>
        </a:spcBef>
        <a:spcAft>
          <a:spcPct val="0"/>
        </a:spcAft>
        <a:defRPr sz="4400">
          <a:solidFill>
            <a:srgbClr val="990000"/>
          </a:solidFill>
          <a:latin typeface="Arial" charset="0"/>
          <a:ea typeface="黑体" pitchFamily="2" charset="-122"/>
        </a:defRPr>
      </a:lvl2pPr>
      <a:lvl3pPr algn="ctr" rtl="0" eaLnBrk="0" fontAlgn="base" hangingPunct="0">
        <a:spcBef>
          <a:spcPct val="0"/>
        </a:spcBef>
        <a:spcAft>
          <a:spcPct val="0"/>
        </a:spcAft>
        <a:defRPr sz="4400">
          <a:solidFill>
            <a:srgbClr val="990000"/>
          </a:solidFill>
          <a:latin typeface="Arial" charset="0"/>
          <a:ea typeface="黑体" pitchFamily="2" charset="-122"/>
        </a:defRPr>
      </a:lvl3pPr>
      <a:lvl4pPr algn="ctr" rtl="0" eaLnBrk="0" fontAlgn="base" hangingPunct="0">
        <a:spcBef>
          <a:spcPct val="0"/>
        </a:spcBef>
        <a:spcAft>
          <a:spcPct val="0"/>
        </a:spcAft>
        <a:defRPr sz="4400">
          <a:solidFill>
            <a:srgbClr val="990000"/>
          </a:solidFill>
          <a:latin typeface="Arial" charset="0"/>
          <a:ea typeface="黑体" pitchFamily="2" charset="-122"/>
        </a:defRPr>
      </a:lvl4pPr>
      <a:lvl5pPr algn="ctr" rtl="0" eaLnBrk="0" fontAlgn="base" hangingPunct="0">
        <a:spcBef>
          <a:spcPct val="0"/>
        </a:spcBef>
        <a:spcAft>
          <a:spcPct val="0"/>
        </a:spcAft>
        <a:defRPr sz="4400">
          <a:solidFill>
            <a:srgbClr val="990000"/>
          </a:solidFill>
          <a:latin typeface="Arial" charset="0"/>
          <a:ea typeface="黑体" pitchFamily="2" charset="-122"/>
        </a:defRPr>
      </a:lvl5pPr>
      <a:lvl6pPr marL="457200" algn="ctr" rtl="0" fontAlgn="base">
        <a:spcBef>
          <a:spcPct val="0"/>
        </a:spcBef>
        <a:spcAft>
          <a:spcPct val="0"/>
        </a:spcAft>
        <a:defRPr sz="4400">
          <a:solidFill>
            <a:srgbClr val="990000"/>
          </a:solidFill>
          <a:latin typeface="Arial" charset="0"/>
          <a:ea typeface="黑体" pitchFamily="2" charset="-122"/>
        </a:defRPr>
      </a:lvl6pPr>
      <a:lvl7pPr marL="914400" algn="ctr" rtl="0" fontAlgn="base">
        <a:spcBef>
          <a:spcPct val="0"/>
        </a:spcBef>
        <a:spcAft>
          <a:spcPct val="0"/>
        </a:spcAft>
        <a:defRPr sz="4400">
          <a:solidFill>
            <a:srgbClr val="990000"/>
          </a:solidFill>
          <a:latin typeface="Arial" charset="0"/>
          <a:ea typeface="黑体" pitchFamily="2" charset="-122"/>
        </a:defRPr>
      </a:lvl7pPr>
      <a:lvl8pPr marL="1371600" algn="ctr" rtl="0" fontAlgn="base">
        <a:spcBef>
          <a:spcPct val="0"/>
        </a:spcBef>
        <a:spcAft>
          <a:spcPct val="0"/>
        </a:spcAft>
        <a:defRPr sz="4400">
          <a:solidFill>
            <a:srgbClr val="990000"/>
          </a:solidFill>
          <a:latin typeface="Arial" charset="0"/>
          <a:ea typeface="黑体" pitchFamily="2" charset="-122"/>
        </a:defRPr>
      </a:lvl8pPr>
      <a:lvl9pPr marL="1828800" algn="ctr" rtl="0" fontAlgn="base">
        <a:spcBef>
          <a:spcPct val="0"/>
        </a:spcBef>
        <a:spcAft>
          <a:spcPct val="0"/>
        </a:spcAft>
        <a:defRPr sz="4400">
          <a:solidFill>
            <a:srgbClr val="990000"/>
          </a:solidFill>
          <a:latin typeface="Arial" charset="0"/>
          <a:ea typeface="黑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5" descr="backgroud8">
            <a:extLst>
              <a:ext uri="{FF2B5EF4-FFF2-40B4-BE49-F238E27FC236}">
                <a16:creationId xmlns:a16="http://schemas.microsoft.com/office/drawing/2014/main" id="{D436A5DC-EDE5-4AED-97D1-A5F7FF0C6C7D}"/>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3">
            <a:extLst>
              <a:ext uri="{FF2B5EF4-FFF2-40B4-BE49-F238E27FC236}">
                <a16:creationId xmlns:a16="http://schemas.microsoft.com/office/drawing/2014/main" id="{D74CFD9B-FDB3-43CD-B400-670F8D92ED8E}"/>
              </a:ext>
            </a:extLst>
          </p:cNvPr>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44" name="Rectangle 4">
            <a:extLst>
              <a:ext uri="{FF2B5EF4-FFF2-40B4-BE49-F238E27FC236}">
                <a16:creationId xmlns:a16="http://schemas.microsoft.com/office/drawing/2014/main" id="{62650DB9-73E8-4736-A5B8-F03FF0D93C16}"/>
              </a:ext>
            </a:extLst>
          </p:cNvPr>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4">
            <a:extLst>
              <a:ext uri="{FF2B5EF4-FFF2-40B4-BE49-F238E27FC236}">
                <a16:creationId xmlns:a16="http://schemas.microsoft.com/office/drawing/2014/main" id="{7D77A828-FBE1-4508-BAB7-94EA0C8F4BCC}"/>
              </a:ext>
            </a:extLst>
          </p:cNvPr>
          <p:cNvSpPr/>
          <p:nvPr userDrawn="1"/>
        </p:nvSpPr>
        <p:spPr>
          <a:xfrm>
            <a:off x="4540250" y="6661150"/>
            <a:ext cx="4572000" cy="152400"/>
          </a:xfrm>
          <a:prstGeom prst="rect">
            <a:avLst/>
          </a:prstGeom>
          <a:solidFill>
            <a:srgbClr val="5462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sldNum="0" hd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宋体" pitchFamily="2" charset="-122"/>
        </a:defRPr>
      </a:lvl2pPr>
      <a:lvl3pPr algn="l" rtl="0" eaLnBrk="0" fontAlgn="base" hangingPunct="0">
        <a:spcBef>
          <a:spcPct val="0"/>
        </a:spcBef>
        <a:spcAft>
          <a:spcPct val="0"/>
        </a:spcAft>
        <a:defRPr sz="4000">
          <a:solidFill>
            <a:schemeClr val="tx2"/>
          </a:solidFill>
          <a:latin typeface="Arial" charset="0"/>
          <a:ea typeface="宋体" pitchFamily="2" charset="-122"/>
        </a:defRPr>
      </a:lvl3pPr>
      <a:lvl4pPr algn="l" rtl="0" eaLnBrk="0" fontAlgn="base" hangingPunct="0">
        <a:spcBef>
          <a:spcPct val="0"/>
        </a:spcBef>
        <a:spcAft>
          <a:spcPct val="0"/>
        </a:spcAft>
        <a:defRPr sz="4000">
          <a:solidFill>
            <a:schemeClr val="tx2"/>
          </a:solidFill>
          <a:latin typeface="Arial" charset="0"/>
          <a:ea typeface="宋体" pitchFamily="2" charset="-122"/>
        </a:defRPr>
      </a:lvl4pPr>
      <a:lvl5pPr algn="l" rtl="0" eaLnBrk="0" fontAlgn="base" hangingPunct="0">
        <a:spcBef>
          <a:spcPct val="0"/>
        </a:spcBef>
        <a:spcAft>
          <a:spcPct val="0"/>
        </a:spcAft>
        <a:defRPr sz="4000">
          <a:solidFill>
            <a:schemeClr val="tx2"/>
          </a:solidFill>
          <a:latin typeface="Arial" charset="0"/>
          <a:ea typeface="宋体" pitchFamily="2" charset="-122"/>
        </a:defRPr>
      </a:lvl5pPr>
      <a:lvl6pPr marL="457200" algn="l" rtl="0" fontAlgn="base">
        <a:spcBef>
          <a:spcPct val="0"/>
        </a:spcBef>
        <a:spcAft>
          <a:spcPct val="0"/>
        </a:spcAft>
        <a:defRPr sz="4000">
          <a:solidFill>
            <a:schemeClr val="tx2"/>
          </a:solidFill>
          <a:latin typeface="Arial" charset="0"/>
          <a:ea typeface="宋体" pitchFamily="2" charset="-122"/>
        </a:defRPr>
      </a:lvl6pPr>
      <a:lvl7pPr marL="914400" algn="l" rtl="0" fontAlgn="base">
        <a:spcBef>
          <a:spcPct val="0"/>
        </a:spcBef>
        <a:spcAft>
          <a:spcPct val="0"/>
        </a:spcAft>
        <a:defRPr sz="4000">
          <a:solidFill>
            <a:schemeClr val="tx2"/>
          </a:solidFill>
          <a:latin typeface="Arial" charset="0"/>
          <a:ea typeface="宋体" pitchFamily="2" charset="-122"/>
        </a:defRPr>
      </a:lvl7pPr>
      <a:lvl8pPr marL="1371600" algn="l" rtl="0" fontAlgn="base">
        <a:spcBef>
          <a:spcPct val="0"/>
        </a:spcBef>
        <a:spcAft>
          <a:spcPct val="0"/>
        </a:spcAft>
        <a:defRPr sz="4000">
          <a:solidFill>
            <a:schemeClr val="tx2"/>
          </a:solidFill>
          <a:latin typeface="Arial" charset="0"/>
          <a:ea typeface="宋体" pitchFamily="2" charset="-122"/>
        </a:defRPr>
      </a:lvl8pPr>
      <a:lvl9pPr marL="1828800" algn="l"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5" descr="backgroud9">
            <a:extLst>
              <a:ext uri="{FF2B5EF4-FFF2-40B4-BE49-F238E27FC236}">
                <a16:creationId xmlns:a16="http://schemas.microsoft.com/office/drawing/2014/main" id="{586757AB-93FC-4B93-82D2-B9CF1312165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a:extLst>
              <a:ext uri="{FF2B5EF4-FFF2-40B4-BE49-F238E27FC236}">
                <a16:creationId xmlns:a16="http://schemas.microsoft.com/office/drawing/2014/main" id="{9EB3AD47-25C4-4E10-998A-AC5F9B121E6A}"/>
              </a:ext>
            </a:extLst>
          </p:cNvPr>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268" name="Rectangle 4">
            <a:extLst>
              <a:ext uri="{FF2B5EF4-FFF2-40B4-BE49-F238E27FC236}">
                <a16:creationId xmlns:a16="http://schemas.microsoft.com/office/drawing/2014/main" id="{8F928489-B5CF-4394-A5A2-79D9C86087E6}"/>
              </a:ext>
            </a:extLst>
          </p:cNvPr>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4">
            <a:extLst>
              <a:ext uri="{FF2B5EF4-FFF2-40B4-BE49-F238E27FC236}">
                <a16:creationId xmlns:a16="http://schemas.microsoft.com/office/drawing/2014/main" id="{5CCA157E-154D-4248-BD72-1F765907A68E}"/>
              </a:ext>
            </a:extLst>
          </p:cNvPr>
          <p:cNvSpPr/>
          <p:nvPr userDrawn="1"/>
        </p:nvSpPr>
        <p:spPr>
          <a:xfrm>
            <a:off x="4540250" y="6661150"/>
            <a:ext cx="4572000" cy="152400"/>
          </a:xfrm>
          <a:prstGeom prst="rect">
            <a:avLst/>
          </a:prstGeom>
          <a:solidFill>
            <a:srgbClr val="D868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宋体" pitchFamily="2" charset="-122"/>
        </a:defRPr>
      </a:lvl2pPr>
      <a:lvl3pPr algn="l" rtl="0" eaLnBrk="0" fontAlgn="base" hangingPunct="0">
        <a:spcBef>
          <a:spcPct val="0"/>
        </a:spcBef>
        <a:spcAft>
          <a:spcPct val="0"/>
        </a:spcAft>
        <a:defRPr sz="4000">
          <a:solidFill>
            <a:schemeClr val="tx2"/>
          </a:solidFill>
          <a:latin typeface="Arial" charset="0"/>
          <a:ea typeface="宋体" pitchFamily="2" charset="-122"/>
        </a:defRPr>
      </a:lvl3pPr>
      <a:lvl4pPr algn="l" rtl="0" eaLnBrk="0" fontAlgn="base" hangingPunct="0">
        <a:spcBef>
          <a:spcPct val="0"/>
        </a:spcBef>
        <a:spcAft>
          <a:spcPct val="0"/>
        </a:spcAft>
        <a:defRPr sz="4000">
          <a:solidFill>
            <a:schemeClr val="tx2"/>
          </a:solidFill>
          <a:latin typeface="Arial" charset="0"/>
          <a:ea typeface="宋体" pitchFamily="2" charset="-122"/>
        </a:defRPr>
      </a:lvl4pPr>
      <a:lvl5pPr algn="l" rtl="0" eaLnBrk="0" fontAlgn="base" hangingPunct="0">
        <a:spcBef>
          <a:spcPct val="0"/>
        </a:spcBef>
        <a:spcAft>
          <a:spcPct val="0"/>
        </a:spcAft>
        <a:defRPr sz="4000">
          <a:solidFill>
            <a:schemeClr val="tx2"/>
          </a:solidFill>
          <a:latin typeface="Arial" charset="0"/>
          <a:ea typeface="宋体" pitchFamily="2" charset="-122"/>
        </a:defRPr>
      </a:lvl5pPr>
      <a:lvl6pPr marL="457200" algn="l" rtl="0" fontAlgn="base">
        <a:spcBef>
          <a:spcPct val="0"/>
        </a:spcBef>
        <a:spcAft>
          <a:spcPct val="0"/>
        </a:spcAft>
        <a:defRPr sz="4000">
          <a:solidFill>
            <a:schemeClr val="tx2"/>
          </a:solidFill>
          <a:latin typeface="Arial" charset="0"/>
          <a:ea typeface="宋体" pitchFamily="2" charset="-122"/>
        </a:defRPr>
      </a:lvl6pPr>
      <a:lvl7pPr marL="914400" algn="l" rtl="0" fontAlgn="base">
        <a:spcBef>
          <a:spcPct val="0"/>
        </a:spcBef>
        <a:spcAft>
          <a:spcPct val="0"/>
        </a:spcAft>
        <a:defRPr sz="4000">
          <a:solidFill>
            <a:schemeClr val="tx2"/>
          </a:solidFill>
          <a:latin typeface="Arial" charset="0"/>
          <a:ea typeface="宋体" pitchFamily="2" charset="-122"/>
        </a:defRPr>
      </a:lvl7pPr>
      <a:lvl8pPr marL="1371600" algn="l" rtl="0" fontAlgn="base">
        <a:spcBef>
          <a:spcPct val="0"/>
        </a:spcBef>
        <a:spcAft>
          <a:spcPct val="0"/>
        </a:spcAft>
        <a:defRPr sz="4000">
          <a:solidFill>
            <a:schemeClr val="tx2"/>
          </a:solidFill>
          <a:latin typeface="Arial" charset="0"/>
          <a:ea typeface="宋体" pitchFamily="2" charset="-122"/>
        </a:defRPr>
      </a:lvl8pPr>
      <a:lvl9pPr marL="1828800" algn="l"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0" descr="backgroud0">
            <a:extLst>
              <a:ext uri="{FF2B5EF4-FFF2-40B4-BE49-F238E27FC236}">
                <a16:creationId xmlns:a16="http://schemas.microsoft.com/office/drawing/2014/main" id="{EB4A0A24-5258-4B02-9833-765E05D0C57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a:extLst>
              <a:ext uri="{FF2B5EF4-FFF2-40B4-BE49-F238E27FC236}">
                <a16:creationId xmlns:a16="http://schemas.microsoft.com/office/drawing/2014/main" id="{503748CD-9AE8-4B0D-B8A4-3182C75BF2C4}"/>
              </a:ext>
            </a:extLst>
          </p:cNvPr>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Rectangle 3">
            <a:extLst>
              <a:ext uri="{FF2B5EF4-FFF2-40B4-BE49-F238E27FC236}">
                <a16:creationId xmlns:a16="http://schemas.microsoft.com/office/drawing/2014/main" id="{3FDE53B3-1DD7-4666-BED8-089224ED7795}"/>
              </a:ext>
            </a:extLst>
          </p:cNvPr>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2">
            <a:extLst>
              <a:ext uri="{FF2B5EF4-FFF2-40B4-BE49-F238E27FC236}">
                <a16:creationId xmlns:a16="http://schemas.microsoft.com/office/drawing/2014/main" id="{18B39872-B8FE-4012-91EA-669928933013}"/>
              </a:ext>
            </a:extLst>
          </p:cNvPr>
          <p:cNvSpPr/>
          <p:nvPr userDrawn="1"/>
        </p:nvSpPr>
        <p:spPr>
          <a:xfrm>
            <a:off x="4572000" y="6629400"/>
            <a:ext cx="4495800" cy="228600"/>
          </a:xfrm>
          <a:prstGeom prst="rect">
            <a:avLst/>
          </a:prstGeom>
          <a:solidFill>
            <a:srgbClr val="8D00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黑体" pitchFamily="2" charset="-122"/>
        </a:defRPr>
      </a:lvl2pPr>
      <a:lvl3pPr algn="l" rtl="0" eaLnBrk="0" fontAlgn="base" hangingPunct="0">
        <a:spcBef>
          <a:spcPct val="0"/>
        </a:spcBef>
        <a:spcAft>
          <a:spcPct val="0"/>
        </a:spcAft>
        <a:defRPr sz="4000">
          <a:solidFill>
            <a:schemeClr val="tx2"/>
          </a:solidFill>
          <a:latin typeface="Arial" charset="0"/>
          <a:ea typeface="黑体" pitchFamily="2" charset="-122"/>
        </a:defRPr>
      </a:lvl3pPr>
      <a:lvl4pPr algn="l" rtl="0" eaLnBrk="0" fontAlgn="base" hangingPunct="0">
        <a:spcBef>
          <a:spcPct val="0"/>
        </a:spcBef>
        <a:spcAft>
          <a:spcPct val="0"/>
        </a:spcAft>
        <a:defRPr sz="4000">
          <a:solidFill>
            <a:schemeClr val="tx2"/>
          </a:solidFill>
          <a:latin typeface="Arial" charset="0"/>
          <a:ea typeface="黑体" pitchFamily="2" charset="-122"/>
        </a:defRPr>
      </a:lvl4pPr>
      <a:lvl5pPr algn="l" rtl="0" eaLnBrk="0" fontAlgn="base" hangingPunct="0">
        <a:spcBef>
          <a:spcPct val="0"/>
        </a:spcBef>
        <a:spcAft>
          <a:spcPct val="0"/>
        </a:spcAft>
        <a:defRPr sz="4000">
          <a:solidFill>
            <a:schemeClr val="tx2"/>
          </a:solidFill>
          <a:latin typeface="Arial" charset="0"/>
          <a:ea typeface="黑体" pitchFamily="2" charset="-122"/>
        </a:defRPr>
      </a:lvl5pPr>
      <a:lvl6pPr marL="457200" algn="l" rtl="0" fontAlgn="base">
        <a:spcBef>
          <a:spcPct val="0"/>
        </a:spcBef>
        <a:spcAft>
          <a:spcPct val="0"/>
        </a:spcAft>
        <a:defRPr sz="4000">
          <a:solidFill>
            <a:schemeClr val="tx2"/>
          </a:solidFill>
          <a:latin typeface="Arial" charset="0"/>
          <a:ea typeface="黑体" pitchFamily="2" charset="-122"/>
        </a:defRPr>
      </a:lvl6pPr>
      <a:lvl7pPr marL="914400" algn="l" rtl="0" fontAlgn="base">
        <a:spcBef>
          <a:spcPct val="0"/>
        </a:spcBef>
        <a:spcAft>
          <a:spcPct val="0"/>
        </a:spcAft>
        <a:defRPr sz="4000">
          <a:solidFill>
            <a:schemeClr val="tx2"/>
          </a:solidFill>
          <a:latin typeface="Arial" charset="0"/>
          <a:ea typeface="黑体" pitchFamily="2" charset="-122"/>
        </a:defRPr>
      </a:lvl7pPr>
      <a:lvl8pPr marL="1371600" algn="l" rtl="0" fontAlgn="base">
        <a:spcBef>
          <a:spcPct val="0"/>
        </a:spcBef>
        <a:spcAft>
          <a:spcPct val="0"/>
        </a:spcAft>
        <a:defRPr sz="4000">
          <a:solidFill>
            <a:schemeClr val="tx2"/>
          </a:solidFill>
          <a:latin typeface="Arial" charset="0"/>
          <a:ea typeface="黑体" pitchFamily="2" charset="-122"/>
        </a:defRPr>
      </a:lvl8pPr>
      <a:lvl9pPr marL="1828800" algn="l" rtl="0" fontAlgn="base">
        <a:spcBef>
          <a:spcPct val="0"/>
        </a:spcBef>
        <a:spcAft>
          <a:spcPct val="0"/>
        </a:spcAft>
        <a:defRPr sz="4000">
          <a:solidFill>
            <a:schemeClr val="tx2"/>
          </a:solidFill>
          <a:latin typeface="Arial" charset="0"/>
          <a:ea typeface="黑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backgroud1">
            <a:extLst>
              <a:ext uri="{FF2B5EF4-FFF2-40B4-BE49-F238E27FC236}">
                <a16:creationId xmlns:a16="http://schemas.microsoft.com/office/drawing/2014/main" id="{B6DEE3BE-8C2C-4CAC-9307-B79753B92D4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a:extLst>
              <a:ext uri="{FF2B5EF4-FFF2-40B4-BE49-F238E27FC236}">
                <a16:creationId xmlns:a16="http://schemas.microsoft.com/office/drawing/2014/main" id="{63B976D0-A64B-4120-AC63-307DAD4E1F9F}"/>
              </a:ext>
            </a:extLst>
          </p:cNvPr>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6" name="Rectangle 4">
            <a:extLst>
              <a:ext uri="{FF2B5EF4-FFF2-40B4-BE49-F238E27FC236}">
                <a16:creationId xmlns:a16="http://schemas.microsoft.com/office/drawing/2014/main" id="{98175F32-9C4C-40EF-8423-4682C93A38AF}"/>
              </a:ext>
            </a:extLst>
          </p:cNvPr>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矩形 1">
            <a:extLst>
              <a:ext uri="{FF2B5EF4-FFF2-40B4-BE49-F238E27FC236}">
                <a16:creationId xmlns:a16="http://schemas.microsoft.com/office/drawing/2014/main" id="{036359A5-B962-4FDE-8E30-6BBACEA2B5AC}"/>
              </a:ext>
            </a:extLst>
          </p:cNvPr>
          <p:cNvSpPr/>
          <p:nvPr userDrawn="1"/>
        </p:nvSpPr>
        <p:spPr>
          <a:xfrm>
            <a:off x="4540250" y="6661150"/>
            <a:ext cx="4572000" cy="152400"/>
          </a:xfrm>
          <a:prstGeom prst="rect">
            <a:avLst/>
          </a:prstGeom>
          <a:solidFill>
            <a:srgbClr val="7A7A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宋体" pitchFamily="2" charset="-122"/>
        </a:defRPr>
      </a:lvl2pPr>
      <a:lvl3pPr algn="l" rtl="0" eaLnBrk="0" fontAlgn="base" hangingPunct="0">
        <a:spcBef>
          <a:spcPct val="0"/>
        </a:spcBef>
        <a:spcAft>
          <a:spcPct val="0"/>
        </a:spcAft>
        <a:defRPr sz="4000">
          <a:solidFill>
            <a:schemeClr val="tx2"/>
          </a:solidFill>
          <a:latin typeface="Arial" charset="0"/>
          <a:ea typeface="宋体" pitchFamily="2" charset="-122"/>
        </a:defRPr>
      </a:lvl3pPr>
      <a:lvl4pPr algn="l" rtl="0" eaLnBrk="0" fontAlgn="base" hangingPunct="0">
        <a:spcBef>
          <a:spcPct val="0"/>
        </a:spcBef>
        <a:spcAft>
          <a:spcPct val="0"/>
        </a:spcAft>
        <a:defRPr sz="4000">
          <a:solidFill>
            <a:schemeClr val="tx2"/>
          </a:solidFill>
          <a:latin typeface="Arial" charset="0"/>
          <a:ea typeface="宋体" pitchFamily="2" charset="-122"/>
        </a:defRPr>
      </a:lvl4pPr>
      <a:lvl5pPr algn="l" rtl="0" eaLnBrk="0" fontAlgn="base" hangingPunct="0">
        <a:spcBef>
          <a:spcPct val="0"/>
        </a:spcBef>
        <a:spcAft>
          <a:spcPct val="0"/>
        </a:spcAft>
        <a:defRPr sz="4000">
          <a:solidFill>
            <a:schemeClr val="tx2"/>
          </a:solidFill>
          <a:latin typeface="Arial" charset="0"/>
          <a:ea typeface="宋体" pitchFamily="2" charset="-122"/>
        </a:defRPr>
      </a:lvl5pPr>
      <a:lvl6pPr marL="457200" algn="l" rtl="0" fontAlgn="base">
        <a:spcBef>
          <a:spcPct val="0"/>
        </a:spcBef>
        <a:spcAft>
          <a:spcPct val="0"/>
        </a:spcAft>
        <a:defRPr sz="4000">
          <a:solidFill>
            <a:schemeClr val="tx2"/>
          </a:solidFill>
          <a:latin typeface="Arial" charset="0"/>
          <a:ea typeface="宋体" pitchFamily="2" charset="-122"/>
        </a:defRPr>
      </a:lvl6pPr>
      <a:lvl7pPr marL="914400" algn="l" rtl="0" fontAlgn="base">
        <a:spcBef>
          <a:spcPct val="0"/>
        </a:spcBef>
        <a:spcAft>
          <a:spcPct val="0"/>
        </a:spcAft>
        <a:defRPr sz="4000">
          <a:solidFill>
            <a:schemeClr val="tx2"/>
          </a:solidFill>
          <a:latin typeface="Arial" charset="0"/>
          <a:ea typeface="宋体" pitchFamily="2" charset="-122"/>
        </a:defRPr>
      </a:lvl7pPr>
      <a:lvl8pPr marL="1371600" algn="l" rtl="0" fontAlgn="base">
        <a:spcBef>
          <a:spcPct val="0"/>
        </a:spcBef>
        <a:spcAft>
          <a:spcPct val="0"/>
        </a:spcAft>
        <a:defRPr sz="4000">
          <a:solidFill>
            <a:schemeClr val="tx2"/>
          </a:solidFill>
          <a:latin typeface="Arial" charset="0"/>
          <a:ea typeface="宋体" pitchFamily="2" charset="-122"/>
        </a:defRPr>
      </a:lvl8pPr>
      <a:lvl9pPr marL="1828800" algn="l"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5" descr="backgroud2">
            <a:extLst>
              <a:ext uri="{FF2B5EF4-FFF2-40B4-BE49-F238E27FC236}">
                <a16:creationId xmlns:a16="http://schemas.microsoft.com/office/drawing/2014/main" id="{2E3D0DAC-7BDE-4C02-8CCA-4B81BC38ADC4}"/>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a:extLst>
              <a:ext uri="{FF2B5EF4-FFF2-40B4-BE49-F238E27FC236}">
                <a16:creationId xmlns:a16="http://schemas.microsoft.com/office/drawing/2014/main" id="{8B8F0773-AED8-495F-9D87-4D75AC222303}"/>
              </a:ext>
            </a:extLst>
          </p:cNvPr>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100" name="Rectangle 4">
            <a:extLst>
              <a:ext uri="{FF2B5EF4-FFF2-40B4-BE49-F238E27FC236}">
                <a16:creationId xmlns:a16="http://schemas.microsoft.com/office/drawing/2014/main" id="{E2218136-346A-4D84-938D-26437CA0C0CB}"/>
              </a:ext>
            </a:extLst>
          </p:cNvPr>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4">
            <a:extLst>
              <a:ext uri="{FF2B5EF4-FFF2-40B4-BE49-F238E27FC236}">
                <a16:creationId xmlns:a16="http://schemas.microsoft.com/office/drawing/2014/main" id="{E177E4AA-6805-48DD-9FC1-A85DEB047E7F}"/>
              </a:ext>
            </a:extLst>
          </p:cNvPr>
          <p:cNvSpPr/>
          <p:nvPr userDrawn="1"/>
        </p:nvSpPr>
        <p:spPr>
          <a:xfrm>
            <a:off x="4540250" y="6661150"/>
            <a:ext cx="4572000" cy="152400"/>
          </a:xfrm>
          <a:prstGeom prst="rect">
            <a:avLst/>
          </a:prstGeom>
          <a:solidFill>
            <a:srgbClr val="C0A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宋体" pitchFamily="2" charset="-122"/>
        </a:defRPr>
      </a:lvl2pPr>
      <a:lvl3pPr algn="l" rtl="0" eaLnBrk="0" fontAlgn="base" hangingPunct="0">
        <a:spcBef>
          <a:spcPct val="0"/>
        </a:spcBef>
        <a:spcAft>
          <a:spcPct val="0"/>
        </a:spcAft>
        <a:defRPr sz="4000">
          <a:solidFill>
            <a:schemeClr val="tx2"/>
          </a:solidFill>
          <a:latin typeface="Arial" charset="0"/>
          <a:ea typeface="宋体" pitchFamily="2" charset="-122"/>
        </a:defRPr>
      </a:lvl3pPr>
      <a:lvl4pPr algn="l" rtl="0" eaLnBrk="0" fontAlgn="base" hangingPunct="0">
        <a:spcBef>
          <a:spcPct val="0"/>
        </a:spcBef>
        <a:spcAft>
          <a:spcPct val="0"/>
        </a:spcAft>
        <a:defRPr sz="4000">
          <a:solidFill>
            <a:schemeClr val="tx2"/>
          </a:solidFill>
          <a:latin typeface="Arial" charset="0"/>
          <a:ea typeface="宋体" pitchFamily="2" charset="-122"/>
        </a:defRPr>
      </a:lvl4pPr>
      <a:lvl5pPr algn="l" rtl="0" eaLnBrk="0" fontAlgn="base" hangingPunct="0">
        <a:spcBef>
          <a:spcPct val="0"/>
        </a:spcBef>
        <a:spcAft>
          <a:spcPct val="0"/>
        </a:spcAft>
        <a:defRPr sz="4000">
          <a:solidFill>
            <a:schemeClr val="tx2"/>
          </a:solidFill>
          <a:latin typeface="Arial" charset="0"/>
          <a:ea typeface="宋体" pitchFamily="2" charset="-122"/>
        </a:defRPr>
      </a:lvl5pPr>
      <a:lvl6pPr marL="457200" algn="l" rtl="0" fontAlgn="base">
        <a:spcBef>
          <a:spcPct val="0"/>
        </a:spcBef>
        <a:spcAft>
          <a:spcPct val="0"/>
        </a:spcAft>
        <a:defRPr sz="4000">
          <a:solidFill>
            <a:schemeClr val="tx2"/>
          </a:solidFill>
          <a:latin typeface="Arial" charset="0"/>
          <a:ea typeface="宋体" pitchFamily="2" charset="-122"/>
        </a:defRPr>
      </a:lvl6pPr>
      <a:lvl7pPr marL="914400" algn="l" rtl="0" fontAlgn="base">
        <a:spcBef>
          <a:spcPct val="0"/>
        </a:spcBef>
        <a:spcAft>
          <a:spcPct val="0"/>
        </a:spcAft>
        <a:defRPr sz="4000">
          <a:solidFill>
            <a:schemeClr val="tx2"/>
          </a:solidFill>
          <a:latin typeface="Arial" charset="0"/>
          <a:ea typeface="宋体" pitchFamily="2" charset="-122"/>
        </a:defRPr>
      </a:lvl7pPr>
      <a:lvl8pPr marL="1371600" algn="l" rtl="0" fontAlgn="base">
        <a:spcBef>
          <a:spcPct val="0"/>
        </a:spcBef>
        <a:spcAft>
          <a:spcPct val="0"/>
        </a:spcAft>
        <a:defRPr sz="4000">
          <a:solidFill>
            <a:schemeClr val="tx2"/>
          </a:solidFill>
          <a:latin typeface="Arial" charset="0"/>
          <a:ea typeface="宋体" pitchFamily="2" charset="-122"/>
        </a:defRPr>
      </a:lvl8pPr>
      <a:lvl9pPr marL="1828800" algn="l"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5" descr="backgroud3">
            <a:extLst>
              <a:ext uri="{FF2B5EF4-FFF2-40B4-BE49-F238E27FC236}">
                <a16:creationId xmlns:a16="http://schemas.microsoft.com/office/drawing/2014/main" id="{45650A82-098F-42BD-909A-8AFE5DCEA48A}"/>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a:extLst>
              <a:ext uri="{FF2B5EF4-FFF2-40B4-BE49-F238E27FC236}">
                <a16:creationId xmlns:a16="http://schemas.microsoft.com/office/drawing/2014/main" id="{4923A77A-947A-44FF-BE9A-E31E4D2390C6}"/>
              </a:ext>
            </a:extLst>
          </p:cNvPr>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4" name="Rectangle 4">
            <a:extLst>
              <a:ext uri="{FF2B5EF4-FFF2-40B4-BE49-F238E27FC236}">
                <a16:creationId xmlns:a16="http://schemas.microsoft.com/office/drawing/2014/main" id="{02709931-E04F-460F-85D7-9C944E666C56}"/>
              </a:ext>
            </a:extLst>
          </p:cNvPr>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4">
            <a:extLst>
              <a:ext uri="{FF2B5EF4-FFF2-40B4-BE49-F238E27FC236}">
                <a16:creationId xmlns:a16="http://schemas.microsoft.com/office/drawing/2014/main" id="{8AD178A0-2845-4FE7-B8C8-80733BE65E9B}"/>
              </a:ext>
            </a:extLst>
          </p:cNvPr>
          <p:cNvSpPr/>
          <p:nvPr userDrawn="1"/>
        </p:nvSpPr>
        <p:spPr>
          <a:xfrm>
            <a:off x="4540250" y="6661150"/>
            <a:ext cx="4572000" cy="152400"/>
          </a:xfrm>
          <a:prstGeom prst="rect">
            <a:avLst/>
          </a:prstGeom>
          <a:solidFill>
            <a:srgbClr val="484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sldNum="0" hd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宋体" pitchFamily="2" charset="-122"/>
        </a:defRPr>
      </a:lvl2pPr>
      <a:lvl3pPr algn="l" rtl="0" eaLnBrk="0" fontAlgn="base" hangingPunct="0">
        <a:spcBef>
          <a:spcPct val="0"/>
        </a:spcBef>
        <a:spcAft>
          <a:spcPct val="0"/>
        </a:spcAft>
        <a:defRPr sz="4000">
          <a:solidFill>
            <a:schemeClr val="tx2"/>
          </a:solidFill>
          <a:latin typeface="Arial" charset="0"/>
          <a:ea typeface="宋体" pitchFamily="2" charset="-122"/>
        </a:defRPr>
      </a:lvl3pPr>
      <a:lvl4pPr algn="l" rtl="0" eaLnBrk="0" fontAlgn="base" hangingPunct="0">
        <a:spcBef>
          <a:spcPct val="0"/>
        </a:spcBef>
        <a:spcAft>
          <a:spcPct val="0"/>
        </a:spcAft>
        <a:defRPr sz="4000">
          <a:solidFill>
            <a:schemeClr val="tx2"/>
          </a:solidFill>
          <a:latin typeface="Arial" charset="0"/>
          <a:ea typeface="宋体" pitchFamily="2" charset="-122"/>
        </a:defRPr>
      </a:lvl4pPr>
      <a:lvl5pPr algn="l" rtl="0" eaLnBrk="0" fontAlgn="base" hangingPunct="0">
        <a:spcBef>
          <a:spcPct val="0"/>
        </a:spcBef>
        <a:spcAft>
          <a:spcPct val="0"/>
        </a:spcAft>
        <a:defRPr sz="4000">
          <a:solidFill>
            <a:schemeClr val="tx2"/>
          </a:solidFill>
          <a:latin typeface="Arial" charset="0"/>
          <a:ea typeface="宋体" pitchFamily="2" charset="-122"/>
        </a:defRPr>
      </a:lvl5pPr>
      <a:lvl6pPr marL="457200" algn="l" rtl="0" fontAlgn="base">
        <a:spcBef>
          <a:spcPct val="0"/>
        </a:spcBef>
        <a:spcAft>
          <a:spcPct val="0"/>
        </a:spcAft>
        <a:defRPr sz="4000">
          <a:solidFill>
            <a:schemeClr val="tx2"/>
          </a:solidFill>
          <a:latin typeface="Arial" charset="0"/>
          <a:ea typeface="宋体" pitchFamily="2" charset="-122"/>
        </a:defRPr>
      </a:lvl6pPr>
      <a:lvl7pPr marL="914400" algn="l" rtl="0" fontAlgn="base">
        <a:spcBef>
          <a:spcPct val="0"/>
        </a:spcBef>
        <a:spcAft>
          <a:spcPct val="0"/>
        </a:spcAft>
        <a:defRPr sz="4000">
          <a:solidFill>
            <a:schemeClr val="tx2"/>
          </a:solidFill>
          <a:latin typeface="Arial" charset="0"/>
          <a:ea typeface="宋体" pitchFamily="2" charset="-122"/>
        </a:defRPr>
      </a:lvl7pPr>
      <a:lvl8pPr marL="1371600" algn="l" rtl="0" fontAlgn="base">
        <a:spcBef>
          <a:spcPct val="0"/>
        </a:spcBef>
        <a:spcAft>
          <a:spcPct val="0"/>
        </a:spcAft>
        <a:defRPr sz="4000">
          <a:solidFill>
            <a:schemeClr val="tx2"/>
          </a:solidFill>
          <a:latin typeface="Arial" charset="0"/>
          <a:ea typeface="宋体" pitchFamily="2" charset="-122"/>
        </a:defRPr>
      </a:lvl8pPr>
      <a:lvl9pPr marL="1828800" algn="l"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5" descr="backgroud4">
            <a:extLst>
              <a:ext uri="{FF2B5EF4-FFF2-40B4-BE49-F238E27FC236}">
                <a16:creationId xmlns:a16="http://schemas.microsoft.com/office/drawing/2014/main" id="{BAD68E33-CD93-4BB9-9B83-D094A9F453E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a:extLst>
              <a:ext uri="{FF2B5EF4-FFF2-40B4-BE49-F238E27FC236}">
                <a16:creationId xmlns:a16="http://schemas.microsoft.com/office/drawing/2014/main" id="{C2E169D5-A7E5-4E02-8ACA-F396ECEDBD09}"/>
              </a:ext>
            </a:extLst>
          </p:cNvPr>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148" name="Rectangle 4">
            <a:extLst>
              <a:ext uri="{FF2B5EF4-FFF2-40B4-BE49-F238E27FC236}">
                <a16:creationId xmlns:a16="http://schemas.microsoft.com/office/drawing/2014/main" id="{9CE43BC6-B3C3-46A8-8A3C-6A4B71AFBF9C}"/>
              </a:ext>
            </a:extLst>
          </p:cNvPr>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4">
            <a:extLst>
              <a:ext uri="{FF2B5EF4-FFF2-40B4-BE49-F238E27FC236}">
                <a16:creationId xmlns:a16="http://schemas.microsoft.com/office/drawing/2014/main" id="{2AE4AA15-1451-4EE9-8C11-68C7012006C4}"/>
              </a:ext>
            </a:extLst>
          </p:cNvPr>
          <p:cNvSpPr/>
          <p:nvPr userDrawn="1"/>
        </p:nvSpPr>
        <p:spPr>
          <a:xfrm>
            <a:off x="4540250" y="6661150"/>
            <a:ext cx="4572000" cy="152400"/>
          </a:xfrm>
          <a:prstGeom prst="rect">
            <a:avLst/>
          </a:prstGeom>
          <a:solidFill>
            <a:srgbClr val="936C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宋体" pitchFamily="2" charset="-122"/>
        </a:defRPr>
      </a:lvl2pPr>
      <a:lvl3pPr algn="l" rtl="0" eaLnBrk="0" fontAlgn="base" hangingPunct="0">
        <a:spcBef>
          <a:spcPct val="0"/>
        </a:spcBef>
        <a:spcAft>
          <a:spcPct val="0"/>
        </a:spcAft>
        <a:defRPr sz="4000">
          <a:solidFill>
            <a:schemeClr val="tx2"/>
          </a:solidFill>
          <a:latin typeface="Arial" charset="0"/>
          <a:ea typeface="宋体" pitchFamily="2" charset="-122"/>
        </a:defRPr>
      </a:lvl3pPr>
      <a:lvl4pPr algn="l" rtl="0" eaLnBrk="0" fontAlgn="base" hangingPunct="0">
        <a:spcBef>
          <a:spcPct val="0"/>
        </a:spcBef>
        <a:spcAft>
          <a:spcPct val="0"/>
        </a:spcAft>
        <a:defRPr sz="4000">
          <a:solidFill>
            <a:schemeClr val="tx2"/>
          </a:solidFill>
          <a:latin typeface="Arial" charset="0"/>
          <a:ea typeface="宋体" pitchFamily="2" charset="-122"/>
        </a:defRPr>
      </a:lvl4pPr>
      <a:lvl5pPr algn="l" rtl="0" eaLnBrk="0" fontAlgn="base" hangingPunct="0">
        <a:spcBef>
          <a:spcPct val="0"/>
        </a:spcBef>
        <a:spcAft>
          <a:spcPct val="0"/>
        </a:spcAft>
        <a:defRPr sz="4000">
          <a:solidFill>
            <a:schemeClr val="tx2"/>
          </a:solidFill>
          <a:latin typeface="Arial" charset="0"/>
          <a:ea typeface="宋体" pitchFamily="2" charset="-122"/>
        </a:defRPr>
      </a:lvl5pPr>
      <a:lvl6pPr marL="457200" algn="l" rtl="0" fontAlgn="base">
        <a:spcBef>
          <a:spcPct val="0"/>
        </a:spcBef>
        <a:spcAft>
          <a:spcPct val="0"/>
        </a:spcAft>
        <a:defRPr sz="4000">
          <a:solidFill>
            <a:schemeClr val="tx2"/>
          </a:solidFill>
          <a:latin typeface="Arial" charset="0"/>
          <a:ea typeface="宋体" pitchFamily="2" charset="-122"/>
        </a:defRPr>
      </a:lvl6pPr>
      <a:lvl7pPr marL="914400" algn="l" rtl="0" fontAlgn="base">
        <a:spcBef>
          <a:spcPct val="0"/>
        </a:spcBef>
        <a:spcAft>
          <a:spcPct val="0"/>
        </a:spcAft>
        <a:defRPr sz="4000">
          <a:solidFill>
            <a:schemeClr val="tx2"/>
          </a:solidFill>
          <a:latin typeface="Arial" charset="0"/>
          <a:ea typeface="宋体" pitchFamily="2" charset="-122"/>
        </a:defRPr>
      </a:lvl7pPr>
      <a:lvl8pPr marL="1371600" algn="l" rtl="0" fontAlgn="base">
        <a:spcBef>
          <a:spcPct val="0"/>
        </a:spcBef>
        <a:spcAft>
          <a:spcPct val="0"/>
        </a:spcAft>
        <a:defRPr sz="4000">
          <a:solidFill>
            <a:schemeClr val="tx2"/>
          </a:solidFill>
          <a:latin typeface="Arial" charset="0"/>
          <a:ea typeface="宋体" pitchFamily="2" charset="-122"/>
        </a:defRPr>
      </a:lvl8pPr>
      <a:lvl9pPr marL="1828800" algn="l"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5" descr="backgroud5">
            <a:extLst>
              <a:ext uri="{FF2B5EF4-FFF2-40B4-BE49-F238E27FC236}">
                <a16:creationId xmlns:a16="http://schemas.microsoft.com/office/drawing/2014/main" id="{606A14EE-AF47-43AC-8668-8BE3E27149A9}"/>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a:extLst>
              <a:ext uri="{FF2B5EF4-FFF2-40B4-BE49-F238E27FC236}">
                <a16:creationId xmlns:a16="http://schemas.microsoft.com/office/drawing/2014/main" id="{7F1B88B8-9906-4C8A-A30C-BF56E427A128}"/>
              </a:ext>
            </a:extLst>
          </p:cNvPr>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2" name="Rectangle 4">
            <a:extLst>
              <a:ext uri="{FF2B5EF4-FFF2-40B4-BE49-F238E27FC236}">
                <a16:creationId xmlns:a16="http://schemas.microsoft.com/office/drawing/2014/main" id="{649910AE-B62B-4483-9AF8-597E74215F70}"/>
              </a:ext>
            </a:extLst>
          </p:cNvPr>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4">
            <a:extLst>
              <a:ext uri="{FF2B5EF4-FFF2-40B4-BE49-F238E27FC236}">
                <a16:creationId xmlns:a16="http://schemas.microsoft.com/office/drawing/2014/main" id="{37001AA7-AD55-478E-A359-AE01089C0C6F}"/>
              </a:ext>
            </a:extLst>
          </p:cNvPr>
          <p:cNvSpPr/>
          <p:nvPr userDrawn="1"/>
        </p:nvSpPr>
        <p:spPr>
          <a:xfrm>
            <a:off x="4540250" y="6661150"/>
            <a:ext cx="4572000" cy="152400"/>
          </a:xfrm>
          <a:prstGeom prst="rect">
            <a:avLst/>
          </a:prstGeom>
          <a:solidFill>
            <a:srgbClr val="0D33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sldNum="0" hd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宋体" pitchFamily="2" charset="-122"/>
        </a:defRPr>
      </a:lvl2pPr>
      <a:lvl3pPr algn="l" rtl="0" eaLnBrk="0" fontAlgn="base" hangingPunct="0">
        <a:spcBef>
          <a:spcPct val="0"/>
        </a:spcBef>
        <a:spcAft>
          <a:spcPct val="0"/>
        </a:spcAft>
        <a:defRPr sz="4000">
          <a:solidFill>
            <a:schemeClr val="tx2"/>
          </a:solidFill>
          <a:latin typeface="Arial" charset="0"/>
          <a:ea typeface="宋体" pitchFamily="2" charset="-122"/>
        </a:defRPr>
      </a:lvl3pPr>
      <a:lvl4pPr algn="l" rtl="0" eaLnBrk="0" fontAlgn="base" hangingPunct="0">
        <a:spcBef>
          <a:spcPct val="0"/>
        </a:spcBef>
        <a:spcAft>
          <a:spcPct val="0"/>
        </a:spcAft>
        <a:defRPr sz="4000">
          <a:solidFill>
            <a:schemeClr val="tx2"/>
          </a:solidFill>
          <a:latin typeface="Arial" charset="0"/>
          <a:ea typeface="宋体" pitchFamily="2" charset="-122"/>
        </a:defRPr>
      </a:lvl4pPr>
      <a:lvl5pPr algn="l" rtl="0" eaLnBrk="0" fontAlgn="base" hangingPunct="0">
        <a:spcBef>
          <a:spcPct val="0"/>
        </a:spcBef>
        <a:spcAft>
          <a:spcPct val="0"/>
        </a:spcAft>
        <a:defRPr sz="4000">
          <a:solidFill>
            <a:schemeClr val="tx2"/>
          </a:solidFill>
          <a:latin typeface="Arial" charset="0"/>
          <a:ea typeface="宋体" pitchFamily="2" charset="-122"/>
        </a:defRPr>
      </a:lvl5pPr>
      <a:lvl6pPr marL="457200" algn="l" rtl="0" fontAlgn="base">
        <a:spcBef>
          <a:spcPct val="0"/>
        </a:spcBef>
        <a:spcAft>
          <a:spcPct val="0"/>
        </a:spcAft>
        <a:defRPr sz="4000">
          <a:solidFill>
            <a:schemeClr val="tx2"/>
          </a:solidFill>
          <a:latin typeface="Arial" charset="0"/>
          <a:ea typeface="宋体" pitchFamily="2" charset="-122"/>
        </a:defRPr>
      </a:lvl6pPr>
      <a:lvl7pPr marL="914400" algn="l" rtl="0" fontAlgn="base">
        <a:spcBef>
          <a:spcPct val="0"/>
        </a:spcBef>
        <a:spcAft>
          <a:spcPct val="0"/>
        </a:spcAft>
        <a:defRPr sz="4000">
          <a:solidFill>
            <a:schemeClr val="tx2"/>
          </a:solidFill>
          <a:latin typeface="Arial" charset="0"/>
          <a:ea typeface="宋体" pitchFamily="2" charset="-122"/>
        </a:defRPr>
      </a:lvl7pPr>
      <a:lvl8pPr marL="1371600" algn="l" rtl="0" fontAlgn="base">
        <a:spcBef>
          <a:spcPct val="0"/>
        </a:spcBef>
        <a:spcAft>
          <a:spcPct val="0"/>
        </a:spcAft>
        <a:defRPr sz="4000">
          <a:solidFill>
            <a:schemeClr val="tx2"/>
          </a:solidFill>
          <a:latin typeface="Arial" charset="0"/>
          <a:ea typeface="宋体" pitchFamily="2" charset="-122"/>
        </a:defRPr>
      </a:lvl8pPr>
      <a:lvl9pPr marL="1828800" algn="l"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5" descr="backgroud6">
            <a:extLst>
              <a:ext uri="{FF2B5EF4-FFF2-40B4-BE49-F238E27FC236}">
                <a16:creationId xmlns:a16="http://schemas.microsoft.com/office/drawing/2014/main" id="{B7619970-43D4-4C84-9ED2-167C74B494AA}"/>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a:extLst>
              <a:ext uri="{FF2B5EF4-FFF2-40B4-BE49-F238E27FC236}">
                <a16:creationId xmlns:a16="http://schemas.microsoft.com/office/drawing/2014/main" id="{01D0A995-00A3-4E65-A96F-56BD5087F584}"/>
              </a:ext>
            </a:extLst>
          </p:cNvPr>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196" name="Rectangle 4">
            <a:extLst>
              <a:ext uri="{FF2B5EF4-FFF2-40B4-BE49-F238E27FC236}">
                <a16:creationId xmlns:a16="http://schemas.microsoft.com/office/drawing/2014/main" id="{55381EE9-C376-416B-8E50-5CA7908113F1}"/>
              </a:ext>
            </a:extLst>
          </p:cNvPr>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4">
            <a:extLst>
              <a:ext uri="{FF2B5EF4-FFF2-40B4-BE49-F238E27FC236}">
                <a16:creationId xmlns:a16="http://schemas.microsoft.com/office/drawing/2014/main" id="{CF37061F-C730-44D7-9B06-E55CDF7DEF5B}"/>
              </a:ext>
            </a:extLst>
          </p:cNvPr>
          <p:cNvSpPr/>
          <p:nvPr userDrawn="1"/>
        </p:nvSpPr>
        <p:spPr>
          <a:xfrm>
            <a:off x="4540250" y="6661150"/>
            <a:ext cx="4572000" cy="152400"/>
          </a:xfrm>
          <a:prstGeom prst="rect">
            <a:avLst/>
          </a:prstGeom>
          <a:solidFill>
            <a:srgbClr val="EDC2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sldNum="0" hd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宋体" pitchFamily="2" charset="-122"/>
        </a:defRPr>
      </a:lvl2pPr>
      <a:lvl3pPr algn="l" rtl="0" eaLnBrk="0" fontAlgn="base" hangingPunct="0">
        <a:spcBef>
          <a:spcPct val="0"/>
        </a:spcBef>
        <a:spcAft>
          <a:spcPct val="0"/>
        </a:spcAft>
        <a:defRPr sz="4000">
          <a:solidFill>
            <a:schemeClr val="tx2"/>
          </a:solidFill>
          <a:latin typeface="Arial" charset="0"/>
          <a:ea typeface="宋体" pitchFamily="2" charset="-122"/>
        </a:defRPr>
      </a:lvl3pPr>
      <a:lvl4pPr algn="l" rtl="0" eaLnBrk="0" fontAlgn="base" hangingPunct="0">
        <a:spcBef>
          <a:spcPct val="0"/>
        </a:spcBef>
        <a:spcAft>
          <a:spcPct val="0"/>
        </a:spcAft>
        <a:defRPr sz="4000">
          <a:solidFill>
            <a:schemeClr val="tx2"/>
          </a:solidFill>
          <a:latin typeface="Arial" charset="0"/>
          <a:ea typeface="宋体" pitchFamily="2" charset="-122"/>
        </a:defRPr>
      </a:lvl4pPr>
      <a:lvl5pPr algn="l" rtl="0" eaLnBrk="0" fontAlgn="base" hangingPunct="0">
        <a:spcBef>
          <a:spcPct val="0"/>
        </a:spcBef>
        <a:spcAft>
          <a:spcPct val="0"/>
        </a:spcAft>
        <a:defRPr sz="4000">
          <a:solidFill>
            <a:schemeClr val="tx2"/>
          </a:solidFill>
          <a:latin typeface="Arial" charset="0"/>
          <a:ea typeface="宋体" pitchFamily="2" charset="-122"/>
        </a:defRPr>
      </a:lvl5pPr>
      <a:lvl6pPr marL="457200" algn="l" rtl="0" fontAlgn="base">
        <a:spcBef>
          <a:spcPct val="0"/>
        </a:spcBef>
        <a:spcAft>
          <a:spcPct val="0"/>
        </a:spcAft>
        <a:defRPr sz="4000">
          <a:solidFill>
            <a:schemeClr val="tx2"/>
          </a:solidFill>
          <a:latin typeface="Arial" charset="0"/>
          <a:ea typeface="宋体" pitchFamily="2" charset="-122"/>
        </a:defRPr>
      </a:lvl6pPr>
      <a:lvl7pPr marL="914400" algn="l" rtl="0" fontAlgn="base">
        <a:spcBef>
          <a:spcPct val="0"/>
        </a:spcBef>
        <a:spcAft>
          <a:spcPct val="0"/>
        </a:spcAft>
        <a:defRPr sz="4000">
          <a:solidFill>
            <a:schemeClr val="tx2"/>
          </a:solidFill>
          <a:latin typeface="Arial" charset="0"/>
          <a:ea typeface="宋体" pitchFamily="2" charset="-122"/>
        </a:defRPr>
      </a:lvl7pPr>
      <a:lvl8pPr marL="1371600" algn="l" rtl="0" fontAlgn="base">
        <a:spcBef>
          <a:spcPct val="0"/>
        </a:spcBef>
        <a:spcAft>
          <a:spcPct val="0"/>
        </a:spcAft>
        <a:defRPr sz="4000">
          <a:solidFill>
            <a:schemeClr val="tx2"/>
          </a:solidFill>
          <a:latin typeface="Arial" charset="0"/>
          <a:ea typeface="宋体" pitchFamily="2" charset="-122"/>
        </a:defRPr>
      </a:lvl8pPr>
      <a:lvl9pPr marL="1828800" algn="l"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5" descr="backgroud7">
            <a:extLst>
              <a:ext uri="{FF2B5EF4-FFF2-40B4-BE49-F238E27FC236}">
                <a16:creationId xmlns:a16="http://schemas.microsoft.com/office/drawing/2014/main" id="{4793363D-360F-4A30-9A75-C29527C6D90A}"/>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a:extLst>
              <a:ext uri="{FF2B5EF4-FFF2-40B4-BE49-F238E27FC236}">
                <a16:creationId xmlns:a16="http://schemas.microsoft.com/office/drawing/2014/main" id="{6D7A9353-CC87-4A13-A186-473698434CBF}"/>
              </a:ext>
            </a:extLst>
          </p:cNvPr>
          <p:cNvSpPr>
            <a:spLocks noGrp="1" noChangeArrowheads="1"/>
          </p:cNvSpPr>
          <p:nvPr>
            <p:ph type="title"/>
          </p:nvPr>
        </p:nvSpPr>
        <p:spPr bwMode="auto">
          <a:xfrm>
            <a:off x="457200" y="12954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20" name="Rectangle 4">
            <a:extLst>
              <a:ext uri="{FF2B5EF4-FFF2-40B4-BE49-F238E27FC236}">
                <a16:creationId xmlns:a16="http://schemas.microsoft.com/office/drawing/2014/main" id="{5D2E605F-9E4C-49DA-B5D6-BC6C8E6D78F1}"/>
              </a:ext>
            </a:extLst>
          </p:cNvPr>
          <p:cNvSpPr>
            <a:spLocks noGrp="1" noChangeArrowheads="1"/>
          </p:cNvSpPr>
          <p:nvPr>
            <p:ph type="body" idx="1"/>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4">
            <a:extLst>
              <a:ext uri="{FF2B5EF4-FFF2-40B4-BE49-F238E27FC236}">
                <a16:creationId xmlns:a16="http://schemas.microsoft.com/office/drawing/2014/main" id="{3A557597-A7AD-497A-BEE9-61216A115D0B}"/>
              </a:ext>
            </a:extLst>
          </p:cNvPr>
          <p:cNvSpPr/>
          <p:nvPr userDrawn="1"/>
        </p:nvSpPr>
        <p:spPr>
          <a:xfrm>
            <a:off x="4540250" y="6661150"/>
            <a:ext cx="4572000" cy="152400"/>
          </a:xfrm>
          <a:prstGeom prst="rect">
            <a:avLst/>
          </a:prstGeom>
          <a:solidFill>
            <a:srgbClr val="818E0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sldNum="0" hd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宋体" pitchFamily="2" charset="-122"/>
        </a:defRPr>
      </a:lvl2pPr>
      <a:lvl3pPr algn="l" rtl="0" eaLnBrk="0" fontAlgn="base" hangingPunct="0">
        <a:spcBef>
          <a:spcPct val="0"/>
        </a:spcBef>
        <a:spcAft>
          <a:spcPct val="0"/>
        </a:spcAft>
        <a:defRPr sz="4000">
          <a:solidFill>
            <a:schemeClr val="tx2"/>
          </a:solidFill>
          <a:latin typeface="Arial" charset="0"/>
          <a:ea typeface="宋体" pitchFamily="2" charset="-122"/>
        </a:defRPr>
      </a:lvl3pPr>
      <a:lvl4pPr algn="l" rtl="0" eaLnBrk="0" fontAlgn="base" hangingPunct="0">
        <a:spcBef>
          <a:spcPct val="0"/>
        </a:spcBef>
        <a:spcAft>
          <a:spcPct val="0"/>
        </a:spcAft>
        <a:defRPr sz="4000">
          <a:solidFill>
            <a:schemeClr val="tx2"/>
          </a:solidFill>
          <a:latin typeface="Arial" charset="0"/>
          <a:ea typeface="宋体" pitchFamily="2" charset="-122"/>
        </a:defRPr>
      </a:lvl4pPr>
      <a:lvl5pPr algn="l" rtl="0" eaLnBrk="0" fontAlgn="base" hangingPunct="0">
        <a:spcBef>
          <a:spcPct val="0"/>
        </a:spcBef>
        <a:spcAft>
          <a:spcPct val="0"/>
        </a:spcAft>
        <a:defRPr sz="4000">
          <a:solidFill>
            <a:schemeClr val="tx2"/>
          </a:solidFill>
          <a:latin typeface="Arial" charset="0"/>
          <a:ea typeface="宋体" pitchFamily="2" charset="-122"/>
        </a:defRPr>
      </a:lvl5pPr>
      <a:lvl6pPr marL="457200" algn="l" rtl="0" fontAlgn="base">
        <a:spcBef>
          <a:spcPct val="0"/>
        </a:spcBef>
        <a:spcAft>
          <a:spcPct val="0"/>
        </a:spcAft>
        <a:defRPr sz="4000">
          <a:solidFill>
            <a:schemeClr val="tx2"/>
          </a:solidFill>
          <a:latin typeface="Arial" charset="0"/>
          <a:ea typeface="宋体" pitchFamily="2" charset="-122"/>
        </a:defRPr>
      </a:lvl6pPr>
      <a:lvl7pPr marL="914400" algn="l" rtl="0" fontAlgn="base">
        <a:spcBef>
          <a:spcPct val="0"/>
        </a:spcBef>
        <a:spcAft>
          <a:spcPct val="0"/>
        </a:spcAft>
        <a:defRPr sz="4000">
          <a:solidFill>
            <a:schemeClr val="tx2"/>
          </a:solidFill>
          <a:latin typeface="Arial" charset="0"/>
          <a:ea typeface="宋体" pitchFamily="2" charset="-122"/>
        </a:defRPr>
      </a:lvl7pPr>
      <a:lvl8pPr marL="1371600" algn="l" rtl="0" fontAlgn="base">
        <a:spcBef>
          <a:spcPct val="0"/>
        </a:spcBef>
        <a:spcAft>
          <a:spcPct val="0"/>
        </a:spcAft>
        <a:defRPr sz="4000">
          <a:solidFill>
            <a:schemeClr val="tx2"/>
          </a:solidFill>
          <a:latin typeface="Arial" charset="0"/>
          <a:ea typeface="宋体" pitchFamily="2" charset="-122"/>
        </a:defRPr>
      </a:lvl8pPr>
      <a:lvl9pPr marL="1828800" algn="l"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13.xml"/><Relationship Id="rId7" Type="http://schemas.openxmlformats.org/officeDocument/2006/relationships/image" Target="../media/image2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4.png"/><Relationship Id="rId5" Type="http://schemas.openxmlformats.org/officeDocument/2006/relationships/image" Target="../media/image23.jp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9.jp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2.jp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29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0.jpg"/></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5.jpg"/><Relationship Id="rId4" Type="http://schemas.openxmlformats.org/officeDocument/2006/relationships/image" Target="../media/image44.jpg"/></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7.jpg"/></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0.jpg"/><Relationship Id="rId4" Type="http://schemas.openxmlformats.org/officeDocument/2006/relationships/image" Target="../media/image49.jp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55.jpg"/><Relationship Id="rId4" Type="http://schemas.openxmlformats.org/officeDocument/2006/relationships/image" Target="../media/image54.jpg"/></Relationships>
</file>

<file path=ppt/slides/_rels/slide2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7.jpg"/></Relationships>
</file>

<file path=ppt/slides/_rels/slide2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60.jpg"/><Relationship Id="rId4" Type="http://schemas.openxmlformats.org/officeDocument/2006/relationships/image" Target="../media/image59.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13.jp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4AE84C1-FE2F-4757-9237-F0A1BF2B2580}"/>
              </a:ext>
            </a:extLst>
          </p:cNvPr>
          <p:cNvSpPr>
            <a:spLocks noGrp="1" noChangeArrowheads="1"/>
          </p:cNvSpPr>
          <p:nvPr>
            <p:ph type="title"/>
          </p:nvPr>
        </p:nvSpPr>
        <p:spPr/>
        <p:txBody>
          <a:bodyPr/>
          <a:lstStyle/>
          <a:p>
            <a:pPr eaLnBrk="1" hangingPunct="1"/>
            <a:r>
              <a:rPr lang="en-US" altLang="zh-CN" sz="3200" dirty="0">
                <a:solidFill>
                  <a:schemeClr val="tx1"/>
                </a:solidFill>
              </a:rPr>
              <a:t>GAN</a:t>
            </a:r>
            <a:r>
              <a:rPr lang="zh-CN" altLang="en-US" sz="3200" dirty="0">
                <a:solidFill>
                  <a:schemeClr val="tx1"/>
                </a:solidFill>
              </a:rPr>
              <a:t>的理论与模型</a:t>
            </a:r>
            <a:endParaRPr lang="zh-CN" altLang="zh-CN" sz="3200" dirty="0">
              <a:solidFill>
                <a:schemeClr val="tx1"/>
              </a:solidFill>
            </a:endParaRPr>
          </a:p>
        </p:txBody>
      </p:sp>
      <p:sp>
        <p:nvSpPr>
          <p:cNvPr id="13315" name="文本框 1">
            <a:extLst>
              <a:ext uri="{FF2B5EF4-FFF2-40B4-BE49-F238E27FC236}">
                <a16:creationId xmlns:a16="http://schemas.microsoft.com/office/drawing/2014/main" id="{C06DE0BC-6D9E-4621-ACEC-35E2CA157FE5}"/>
              </a:ext>
            </a:extLst>
          </p:cNvPr>
          <p:cNvSpPr txBox="1">
            <a:spLocks noChangeArrowheads="1"/>
          </p:cNvSpPr>
          <p:nvPr/>
        </p:nvSpPr>
        <p:spPr bwMode="auto">
          <a:xfrm>
            <a:off x="2590800" y="3505200"/>
            <a:ext cx="4038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dirty="0"/>
              <a:t>聂涵韬</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555" name="内容占位符 1">
                <a:extLst>
                  <a:ext uri="{FF2B5EF4-FFF2-40B4-BE49-F238E27FC236}">
                    <a16:creationId xmlns:a16="http://schemas.microsoft.com/office/drawing/2014/main" id="{0683F61D-9684-497D-AFA6-CB8E3C2FFCB1}"/>
                  </a:ext>
                </a:extLst>
              </p:cNvPr>
              <p:cNvSpPr>
                <a:spLocks noGrp="1" noChangeArrowheads="1"/>
              </p:cNvSpPr>
              <p:nvPr>
                <p:ph idx="1"/>
              </p:nvPr>
            </p:nvSpPr>
            <p:spPr>
              <a:xfrm>
                <a:off x="483476" y="1066800"/>
                <a:ext cx="8229600" cy="4419600"/>
              </a:xfrm>
            </p:spPr>
            <p:txBody>
              <a:bodyPr/>
              <a:lstStyle/>
              <a:p>
                <a:pPr marL="0" indent="0">
                  <a:buFontTx/>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𝜓</m:t>
                          </m:r>
                        </m:e>
                      </m:d>
                      <m:r>
                        <a:rPr lang="en-US" altLang="zh-CN" sz="2000" b="0" i="1" smtClean="0">
                          <a:latin typeface="Cambria Math" panose="02040503050406030204" pitchFamily="18" charset="0"/>
                        </a:rPr>
                        <m:t>= </m:t>
                      </m:r>
                      <m:nary>
                        <m:naryPr>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𝑋</m:t>
                          </m:r>
                        </m:sub>
                        <m:sup/>
                        <m:e>
                          <m:nary>
                            <m:naryPr>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𝑌</m:t>
                              </m:r>
                            </m:sub>
                            <m:sup/>
                            <m:e>
                              <m:r>
                                <a:rPr lang="en-US" altLang="zh-CN" sz="2000" i="1">
                                  <a:latin typeface="Cambria Math" panose="02040503050406030204" pitchFamily="18" charset="0"/>
                                </a:rPr>
                                <m:t>𝑐</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e>
                          </m:nary>
                          <m:r>
                            <a:rPr lang="en-US" altLang="zh-CN" sz="2000" i="1">
                              <a:latin typeface="Cambria Math" panose="02040503050406030204" pitchFamily="18" charset="0"/>
                            </a:rPr>
                            <m:t>𝜋</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𝑑𝑥𝑑𝑦</m:t>
                          </m:r>
                        </m:e>
                      </m:nary>
                      <m:r>
                        <a:rPr lang="en-US" altLang="zh-CN" sz="2000" b="0" i="1" smtClean="0">
                          <a:latin typeface="Cambria Math" panose="02040503050406030204" pitchFamily="18" charset="0"/>
                        </a:rPr>
                        <m:t>−</m:t>
                      </m:r>
                      <m:nary>
                        <m:naryPr>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𝑋</m:t>
                          </m:r>
                        </m:sub>
                        <m:sup/>
                        <m:e>
                          <m:r>
                            <a:rPr lang="en-US" altLang="zh-CN" sz="2000" b="0" i="1" smtClean="0">
                              <a:latin typeface="Cambria Math" panose="02040503050406030204" pitchFamily="18" charset="0"/>
                            </a:rPr>
                            <m:t>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nary>
                                <m:naryPr>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𝑌</m:t>
                                  </m:r>
                                </m:sub>
                                <m:sup/>
                                <m:e>
                                  <m:r>
                                    <a:rPr lang="en-US" altLang="zh-CN" sz="2000" i="1">
                                      <a:latin typeface="Cambria Math" panose="02040503050406030204" pitchFamily="18" charset="0"/>
                                    </a:rPr>
                                    <m:t>𝜋</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𝑑𝑦</m:t>
                                  </m:r>
                                  <m:r>
                                    <a:rPr lang="en-US" altLang="zh-CN" sz="2000" i="1">
                                      <a:latin typeface="Cambria Math" panose="02040503050406030204" pitchFamily="18" charset="0"/>
                                    </a:rPr>
                                    <m:t>−</m:t>
                                  </m:r>
                                </m:e>
                              </m:nary>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e>
                          </m:d>
                          <m:r>
                            <a:rPr lang="en-US" altLang="zh-CN" sz="2000" b="0" i="1" smtClean="0">
                              <a:latin typeface="Cambria Math" panose="02040503050406030204" pitchFamily="18" charset="0"/>
                            </a:rPr>
                            <m:t>𝑑𝑥</m:t>
                          </m:r>
                          <m:r>
                            <a:rPr lang="en-US" altLang="zh-CN" sz="2000" b="0" i="1" smtClean="0">
                              <a:latin typeface="Cambria Math" panose="02040503050406030204" pitchFamily="18" charset="0"/>
                            </a:rPr>
                            <m:t>+</m:t>
                          </m:r>
                          <m:nary>
                            <m:naryPr>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𝑌</m:t>
                              </m:r>
                            </m:sub>
                            <m:sup/>
                            <m:e>
                              <m:r>
                                <a:rPr lang="en-US" altLang="zh-CN" sz="2000" b="0" i="1" smtClean="0">
                                  <a:latin typeface="Cambria Math" panose="02040503050406030204" pitchFamily="18" charset="0"/>
                                </a:rPr>
                                <m:t>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e>
                              </m:d>
                            </m:e>
                          </m:nary>
                          <m:d>
                            <m:dPr>
                              <m:ctrlPr>
                                <a:rPr lang="en-US" altLang="zh-CN" sz="2000" b="0" i="1" smtClean="0">
                                  <a:latin typeface="Cambria Math" panose="02040503050406030204" pitchFamily="18" charset="0"/>
                                </a:rPr>
                              </m:ctrlPr>
                            </m:dPr>
                            <m:e>
                              <m:nary>
                                <m:naryPr>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𝑋</m:t>
                                  </m:r>
                                </m:sub>
                                <m:sup/>
                                <m:e>
                                  <m:r>
                                    <a:rPr lang="en-US" altLang="zh-CN" sz="2000" i="1">
                                      <a:latin typeface="Cambria Math" panose="02040503050406030204" pitchFamily="18" charset="0"/>
                                    </a:rPr>
                                    <m:t>𝜋</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𝑑𝑥</m:t>
                                  </m:r>
                                  <m:r>
                                    <a:rPr lang="en-US" altLang="zh-CN" sz="2000" i="1">
                                      <a:latin typeface="Cambria Math" panose="02040503050406030204" pitchFamily="18" charset="0"/>
                                    </a:rPr>
                                    <m:t>−</m:t>
                                  </m:r>
                                  <m:r>
                                    <a:rPr lang="en-US" altLang="zh-CN" sz="2000" i="1">
                                      <a:latin typeface="Cambria Math" panose="02040503050406030204" pitchFamily="18" charset="0"/>
                                    </a:rPr>
                                    <m:t>𝑞</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𝑦</m:t>
                                      </m:r>
                                    </m:e>
                                  </m:d>
                                </m:e>
                              </m:nary>
                            </m:e>
                          </m:d>
                          <m:r>
                            <a:rPr lang="en-US" altLang="zh-CN" sz="2000" b="0" i="1" smtClean="0">
                              <a:latin typeface="Cambria Math" panose="02040503050406030204" pitchFamily="18" charset="0"/>
                            </a:rPr>
                            <m:t>𝑑𝑦</m:t>
                          </m:r>
                        </m:e>
                      </m:nary>
                      <m:r>
                        <a:rPr lang="en-US" altLang="zh-CN" sz="2000" i="1">
                          <a:latin typeface="Cambria Math" panose="02040503050406030204" pitchFamily="18" charset="0"/>
                        </a:rPr>
                        <m:t>−</m:t>
                      </m:r>
                      <m:nary>
                        <m:naryPr>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𝑋</m:t>
                          </m:r>
                        </m:sub>
                        <m:sup/>
                        <m:e>
                          <m:nary>
                            <m:naryPr>
                              <m:supHide m:val="on"/>
                              <m:ctrlPr>
                                <a:rPr lang="en-US" altLang="zh-CN" sz="2000" i="1">
                                  <a:latin typeface="Cambria Math" panose="02040503050406030204" pitchFamily="18" charset="0"/>
                                </a:rPr>
                              </m:ctrlPr>
                            </m:naryPr>
                            <m:sub>
                              <m:r>
                                <a:rPr lang="en-US" altLang="zh-CN" sz="2000" i="1">
                                  <a:latin typeface="Cambria Math" panose="02040503050406030204" pitchFamily="18" charset="0"/>
                                </a:rPr>
                                <m:t>𝑌</m:t>
                              </m:r>
                            </m:sub>
                            <m:sup/>
                            <m:e>
                              <m:r>
                                <a:rPr lang="en-US" altLang="zh-CN" sz="2000" i="1">
                                  <a:latin typeface="Cambria Math" panose="02040503050406030204" pitchFamily="18" charset="0"/>
                                </a:rPr>
                                <m:t>𝑢</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𝜋</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𝑑𝑥𝑑𝑦</m:t>
                              </m:r>
                              <m:r>
                                <a:rPr lang="en-US" altLang="zh-CN" sz="2000" i="1">
                                  <a:latin typeface="Cambria Math" panose="02040503050406030204" pitchFamily="18" charset="0"/>
                                </a:rPr>
                                <m:t> </m:t>
                              </m:r>
                            </m:e>
                          </m:nary>
                        </m:e>
                      </m:nary>
                    </m:oMath>
                  </m:oMathPara>
                </a14:m>
                <a:endParaRPr lang="en-US" altLang="zh-CN" sz="2000" dirty="0"/>
              </a:p>
              <a:p>
                <a:pPr marL="0" indent="0">
                  <a:buFontTx/>
                  <a:buNone/>
                </a:pPr>
                <a:r>
                  <a:rPr lang="zh-CN" altLang="en-US" sz="2000" dirty="0"/>
                  <a:t>求导：</a:t>
                </a:r>
                <a:endParaRPr lang="en-US" altLang="zh-CN" sz="2000" dirty="0"/>
              </a:p>
              <a:p>
                <a:pPr marL="0" indent="0">
                  <a:buFontTx/>
                  <a:buNone/>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𝛿</m:t>
                          </m:r>
                          <m:r>
                            <a:rPr lang="en-US" altLang="zh-CN" sz="2000" b="0" i="1" smtClean="0">
                              <a:latin typeface="Cambria Math" panose="02040503050406030204" pitchFamily="18" charset="0"/>
                            </a:rPr>
                            <m:t>𝐿</m:t>
                          </m:r>
                        </m:num>
                        <m:den>
                          <m:r>
                            <a:rPr lang="en-US" altLang="zh-CN" sz="2000" b="0" i="1" smtClean="0">
                              <a:latin typeface="Cambria Math" panose="02040503050406030204" pitchFamily="18" charset="0"/>
                            </a:rPr>
                            <m:t>𝛿𝜋</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𝜙</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𝑢</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=0</m:t>
                      </m:r>
                    </m:oMath>
                  </m:oMathPara>
                </a14:m>
                <a:endParaRPr lang="en-US" altLang="zh-CN" sz="2000" b="0" dirty="0"/>
              </a:p>
              <a:p>
                <a:pPr marL="0" indent="0">
                  <a:buFontTx/>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𝑢</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≥0</m:t>
                      </m:r>
                    </m:oMath>
                  </m:oMathPara>
                </a14:m>
                <a:endParaRPr lang="en-US" altLang="zh-CN" sz="2000" dirty="0"/>
              </a:p>
            </p:txBody>
          </p:sp>
        </mc:Choice>
        <mc:Fallback xmlns="">
          <p:sp>
            <p:nvSpPr>
              <p:cNvPr id="23555" name="内容占位符 1">
                <a:extLst>
                  <a:ext uri="{FF2B5EF4-FFF2-40B4-BE49-F238E27FC236}">
                    <a16:creationId xmlns:a16="http://schemas.microsoft.com/office/drawing/2014/main" id="{0683F61D-9684-497D-AFA6-CB8E3C2FFCB1}"/>
                  </a:ext>
                </a:extLst>
              </p:cNvPr>
              <p:cNvSpPr>
                <a:spLocks noGrp="1" noRot="1" noChangeAspect="1" noMove="1" noResize="1" noEditPoints="1" noAdjustHandles="1" noChangeArrowheads="1" noChangeShapeType="1" noTextEdit="1"/>
              </p:cNvSpPr>
              <p:nvPr>
                <p:ph idx="1"/>
              </p:nvPr>
            </p:nvSpPr>
            <p:spPr>
              <a:xfrm>
                <a:off x="483476" y="1066800"/>
                <a:ext cx="8229600" cy="4419600"/>
              </a:xfrm>
              <a:blipFill>
                <a:blip r:embed="rId4"/>
                <a:stretch>
                  <a:fillRect l="-741"/>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ED8246BE-ECC9-401F-9AB8-C85E65250504}"/>
              </a:ext>
            </a:extLst>
          </p:cNvPr>
          <p:cNvSpPr>
            <a:spLocks noGrp="1"/>
          </p:cNvSpPr>
          <p:nvPr>
            <p:ph type="title"/>
          </p:nvPr>
        </p:nvSpPr>
        <p:spPr>
          <a:xfrm>
            <a:off x="457200" y="457200"/>
            <a:ext cx="8229600" cy="685800"/>
          </a:xfrm>
        </p:spPr>
        <p:txBody>
          <a:bodyPr/>
          <a:lstStyle/>
          <a:p>
            <a:r>
              <a:rPr lang="zh-CN" altLang="en-US" sz="2400" dirty="0"/>
              <a:t>拉格朗日对偶</a:t>
            </a:r>
          </a:p>
        </p:txBody>
      </p:sp>
      <p:sp>
        <p:nvSpPr>
          <p:cNvPr id="4" name="Rectangle 2">
            <a:extLst>
              <a:ext uri="{FF2B5EF4-FFF2-40B4-BE49-F238E27FC236}">
                <a16:creationId xmlns:a16="http://schemas.microsoft.com/office/drawing/2014/main" id="{9ACB7F9A-9F0D-46DA-9CCC-12DC80EDC5D0}"/>
              </a:ext>
            </a:extLst>
          </p:cNvPr>
          <p:cNvSpPr txBox="1">
            <a:spLocks noChangeArrowheads="1"/>
          </p:cNvSpPr>
          <p:nvPr/>
        </p:nvSpPr>
        <p:spPr bwMode="auto">
          <a:xfrm>
            <a:off x="497436" y="449580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ea typeface="黑体" pitchFamily="2" charset="-122"/>
              </a:defRPr>
            </a:lvl2pPr>
            <a:lvl3pPr algn="l" rtl="0" eaLnBrk="0" fontAlgn="base" hangingPunct="0">
              <a:spcBef>
                <a:spcPct val="0"/>
              </a:spcBef>
              <a:spcAft>
                <a:spcPct val="0"/>
              </a:spcAft>
              <a:defRPr sz="4000">
                <a:solidFill>
                  <a:schemeClr val="tx2"/>
                </a:solidFill>
                <a:latin typeface="Arial" charset="0"/>
                <a:ea typeface="黑体" pitchFamily="2" charset="-122"/>
              </a:defRPr>
            </a:lvl3pPr>
            <a:lvl4pPr algn="l" rtl="0" eaLnBrk="0" fontAlgn="base" hangingPunct="0">
              <a:spcBef>
                <a:spcPct val="0"/>
              </a:spcBef>
              <a:spcAft>
                <a:spcPct val="0"/>
              </a:spcAft>
              <a:defRPr sz="4000">
                <a:solidFill>
                  <a:schemeClr val="tx2"/>
                </a:solidFill>
                <a:latin typeface="Arial" charset="0"/>
                <a:ea typeface="黑体" pitchFamily="2" charset="-122"/>
              </a:defRPr>
            </a:lvl4pPr>
            <a:lvl5pPr algn="l" rtl="0" eaLnBrk="0" fontAlgn="base" hangingPunct="0">
              <a:spcBef>
                <a:spcPct val="0"/>
              </a:spcBef>
              <a:spcAft>
                <a:spcPct val="0"/>
              </a:spcAft>
              <a:defRPr sz="4000">
                <a:solidFill>
                  <a:schemeClr val="tx2"/>
                </a:solidFill>
                <a:latin typeface="Arial" charset="0"/>
                <a:ea typeface="黑体" pitchFamily="2" charset="-122"/>
              </a:defRPr>
            </a:lvl5pPr>
            <a:lvl6pPr marL="457200" algn="l" rtl="0" fontAlgn="base">
              <a:spcBef>
                <a:spcPct val="0"/>
              </a:spcBef>
              <a:spcAft>
                <a:spcPct val="0"/>
              </a:spcAft>
              <a:defRPr sz="4000">
                <a:solidFill>
                  <a:schemeClr val="tx2"/>
                </a:solidFill>
                <a:latin typeface="Arial" charset="0"/>
                <a:ea typeface="黑体" pitchFamily="2" charset="-122"/>
              </a:defRPr>
            </a:lvl6pPr>
            <a:lvl7pPr marL="914400" algn="l" rtl="0" fontAlgn="base">
              <a:spcBef>
                <a:spcPct val="0"/>
              </a:spcBef>
              <a:spcAft>
                <a:spcPct val="0"/>
              </a:spcAft>
              <a:defRPr sz="4000">
                <a:solidFill>
                  <a:schemeClr val="tx2"/>
                </a:solidFill>
                <a:latin typeface="Arial" charset="0"/>
                <a:ea typeface="黑体" pitchFamily="2" charset="-122"/>
              </a:defRPr>
            </a:lvl7pPr>
            <a:lvl8pPr marL="1371600" algn="l" rtl="0" fontAlgn="base">
              <a:spcBef>
                <a:spcPct val="0"/>
              </a:spcBef>
              <a:spcAft>
                <a:spcPct val="0"/>
              </a:spcAft>
              <a:defRPr sz="4000">
                <a:solidFill>
                  <a:schemeClr val="tx2"/>
                </a:solidFill>
                <a:latin typeface="Arial" charset="0"/>
                <a:ea typeface="黑体" pitchFamily="2" charset="-122"/>
              </a:defRPr>
            </a:lvl8pPr>
            <a:lvl9pPr marL="1828800" algn="l" rtl="0" fontAlgn="base">
              <a:spcBef>
                <a:spcPct val="0"/>
              </a:spcBef>
              <a:spcAft>
                <a:spcPct val="0"/>
              </a:spcAft>
              <a:defRPr sz="4000">
                <a:solidFill>
                  <a:schemeClr val="tx2"/>
                </a:solidFill>
                <a:latin typeface="Arial" charset="0"/>
                <a:ea typeface="黑体" pitchFamily="2" charset="-122"/>
              </a:defRPr>
            </a:lvl9pPr>
          </a:lstStyle>
          <a:p>
            <a:pPr eaLnBrk="1" hangingPunct="1"/>
            <a:r>
              <a:rPr lang="zh-CN" altLang="en-US" sz="2400" kern="0"/>
              <a:t>对偶问题</a:t>
            </a:r>
            <a:endParaRPr lang="zh-CN" altLang="zh-CN" sz="2400" kern="0" dirty="0"/>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106498FB-9522-4B8C-A985-7F53906002EB}"/>
                  </a:ext>
                </a:extLst>
              </p:cNvPr>
              <p:cNvSpPr txBox="1">
                <a:spLocks noChangeArrowheads="1"/>
              </p:cNvSpPr>
              <p:nvPr/>
            </p:nvSpPr>
            <p:spPr bwMode="auto">
              <a:xfrm>
                <a:off x="454573" y="5334000"/>
                <a:ext cx="8229600" cy="4419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14:m>
                  <m:oMathPara xmlns:m="http://schemas.openxmlformats.org/officeDocument/2006/math">
                    <m:oMathParaPr>
                      <m:jc m:val="centerGroup"/>
                    </m:oMathParaPr>
                    <m:oMath xmlns:m="http://schemas.openxmlformats.org/officeDocument/2006/math">
                      <m:r>
                        <a:rPr lang="en-US" altLang="zh-CN" sz="2000" i="1" kern="0" smtClean="0">
                          <a:latin typeface="Cambria Math" panose="02040503050406030204" pitchFamily="18" charset="0"/>
                        </a:rPr>
                        <m:t>𝑚𝑎𝑥𝑖𝑚𝑖𝑧𝑒</m:t>
                      </m:r>
                      <m:r>
                        <a:rPr lang="en-US" altLang="zh-CN" sz="2000" i="1" kern="0" smtClean="0">
                          <a:latin typeface="Cambria Math" panose="02040503050406030204" pitchFamily="18" charset="0"/>
                        </a:rPr>
                        <m:t> </m:t>
                      </m:r>
                      <m:nary>
                        <m:naryPr>
                          <m:supHide m:val="on"/>
                          <m:ctrlPr>
                            <a:rPr lang="en-US" altLang="zh-CN" sz="2000" i="1" kern="0" smtClean="0">
                              <a:latin typeface="Cambria Math" panose="02040503050406030204" pitchFamily="18" charset="0"/>
                            </a:rPr>
                          </m:ctrlPr>
                        </m:naryPr>
                        <m:sub>
                          <m:r>
                            <a:rPr lang="en-US" altLang="zh-CN" sz="2000" i="1" kern="0" smtClean="0">
                              <a:latin typeface="Cambria Math" panose="02040503050406030204" pitchFamily="18" charset="0"/>
                            </a:rPr>
                            <m:t>𝑋</m:t>
                          </m:r>
                        </m:sub>
                        <m:sup/>
                        <m:e>
                          <m:r>
                            <a:rPr lang="en-US" altLang="zh-CN" sz="2000" i="1" kern="0" smtClean="0">
                              <a:latin typeface="Cambria Math" panose="02040503050406030204" pitchFamily="18" charset="0"/>
                            </a:rPr>
                            <m:t>𝜙</m:t>
                          </m:r>
                          <m:d>
                            <m:dPr>
                              <m:ctrlPr>
                                <a:rPr lang="en-US" altLang="zh-CN" sz="2000" i="1" kern="0" smtClean="0">
                                  <a:latin typeface="Cambria Math" panose="02040503050406030204" pitchFamily="18" charset="0"/>
                                </a:rPr>
                              </m:ctrlPr>
                            </m:dPr>
                            <m:e>
                              <m:r>
                                <a:rPr lang="en-US" altLang="zh-CN" sz="2000" i="1" kern="0" smtClean="0">
                                  <a:latin typeface="Cambria Math" panose="02040503050406030204" pitchFamily="18" charset="0"/>
                                </a:rPr>
                                <m:t>𝑥</m:t>
                              </m:r>
                            </m:e>
                          </m:d>
                          <m:r>
                            <a:rPr lang="en-US" altLang="zh-CN" sz="2000" i="1" kern="0" smtClean="0">
                              <a:latin typeface="Cambria Math" panose="02040503050406030204" pitchFamily="18" charset="0"/>
                            </a:rPr>
                            <m:t>𝑝</m:t>
                          </m:r>
                          <m:d>
                            <m:dPr>
                              <m:ctrlPr>
                                <a:rPr lang="en-US" altLang="zh-CN" sz="2000" i="1" kern="0" smtClean="0">
                                  <a:latin typeface="Cambria Math" panose="02040503050406030204" pitchFamily="18" charset="0"/>
                                </a:rPr>
                              </m:ctrlPr>
                            </m:dPr>
                            <m:e>
                              <m:r>
                                <a:rPr lang="en-US" altLang="zh-CN" sz="2000" i="1" kern="0" smtClean="0">
                                  <a:latin typeface="Cambria Math" panose="02040503050406030204" pitchFamily="18" charset="0"/>
                                </a:rPr>
                                <m:t>𝑥</m:t>
                              </m:r>
                            </m:e>
                          </m:d>
                          <m:r>
                            <a:rPr lang="en-US" altLang="zh-CN" sz="2000" i="1" kern="0" smtClean="0">
                              <a:latin typeface="Cambria Math" panose="02040503050406030204" pitchFamily="18" charset="0"/>
                            </a:rPr>
                            <m:t>𝑑𝑥</m:t>
                          </m:r>
                        </m:e>
                      </m:nary>
                      <m:r>
                        <a:rPr lang="en-US" altLang="zh-CN" sz="2000" i="1" kern="0" smtClean="0">
                          <a:latin typeface="Cambria Math" panose="02040503050406030204" pitchFamily="18" charset="0"/>
                        </a:rPr>
                        <m:t>−</m:t>
                      </m:r>
                      <m:nary>
                        <m:naryPr>
                          <m:supHide m:val="on"/>
                          <m:ctrlPr>
                            <a:rPr lang="en-US" altLang="zh-CN" sz="2000" i="1" kern="0" smtClean="0">
                              <a:latin typeface="Cambria Math" panose="02040503050406030204" pitchFamily="18" charset="0"/>
                            </a:rPr>
                          </m:ctrlPr>
                        </m:naryPr>
                        <m:sub>
                          <m:r>
                            <a:rPr lang="en-US" altLang="zh-CN" sz="2000" i="1" kern="0" smtClean="0">
                              <a:latin typeface="Cambria Math" panose="02040503050406030204" pitchFamily="18" charset="0"/>
                            </a:rPr>
                            <m:t>𝑌</m:t>
                          </m:r>
                        </m:sub>
                        <m:sup/>
                        <m:e>
                          <m:r>
                            <a:rPr lang="en-US" altLang="zh-CN" sz="2000" i="1" kern="0" smtClean="0">
                              <a:latin typeface="Cambria Math" panose="02040503050406030204" pitchFamily="18" charset="0"/>
                            </a:rPr>
                            <m:t>𝜓</m:t>
                          </m:r>
                          <m:d>
                            <m:dPr>
                              <m:ctrlPr>
                                <a:rPr lang="en-US" altLang="zh-CN" sz="2000" i="1" kern="0" smtClean="0">
                                  <a:latin typeface="Cambria Math" panose="02040503050406030204" pitchFamily="18" charset="0"/>
                                </a:rPr>
                              </m:ctrlPr>
                            </m:dPr>
                            <m:e>
                              <m:r>
                                <a:rPr lang="en-US" altLang="zh-CN" sz="2000" i="1" kern="0" smtClean="0">
                                  <a:latin typeface="Cambria Math" panose="02040503050406030204" pitchFamily="18" charset="0"/>
                                </a:rPr>
                                <m:t>𝑦</m:t>
                              </m:r>
                            </m:e>
                          </m:d>
                          <m:r>
                            <a:rPr lang="en-US" altLang="zh-CN" sz="2000" i="1" kern="0" smtClean="0">
                              <a:latin typeface="Cambria Math" panose="02040503050406030204" pitchFamily="18" charset="0"/>
                            </a:rPr>
                            <m:t>𝑞</m:t>
                          </m:r>
                          <m:d>
                            <m:dPr>
                              <m:ctrlPr>
                                <a:rPr lang="en-US" altLang="zh-CN" sz="2000" i="1" kern="0" smtClean="0">
                                  <a:latin typeface="Cambria Math" panose="02040503050406030204" pitchFamily="18" charset="0"/>
                                </a:rPr>
                              </m:ctrlPr>
                            </m:dPr>
                            <m:e>
                              <m:r>
                                <a:rPr lang="en-US" altLang="zh-CN" sz="2000" i="1" kern="0" smtClean="0">
                                  <a:latin typeface="Cambria Math" panose="02040503050406030204" pitchFamily="18" charset="0"/>
                                </a:rPr>
                                <m:t>𝑦</m:t>
                              </m:r>
                            </m:e>
                          </m:d>
                          <m:r>
                            <a:rPr lang="en-US" altLang="zh-CN" sz="2000" i="1" kern="0" smtClean="0">
                              <a:latin typeface="Cambria Math" panose="02040503050406030204" pitchFamily="18" charset="0"/>
                            </a:rPr>
                            <m:t>𝑑𝑦</m:t>
                          </m:r>
                        </m:e>
                      </m:nary>
                      <m:r>
                        <a:rPr lang="en-US" altLang="zh-CN" sz="2000" i="1" kern="0" smtClean="0">
                          <a:latin typeface="Cambria Math" panose="02040503050406030204" pitchFamily="18" charset="0"/>
                        </a:rPr>
                        <m:t> </m:t>
                      </m:r>
                    </m:oMath>
                  </m:oMathPara>
                </a14:m>
                <a:endParaRPr lang="en-US" altLang="zh-CN" sz="2000" i="1" kern="0" dirty="0">
                  <a:latin typeface="Cambria Math" panose="02040503050406030204" pitchFamily="18" charset="0"/>
                </a:endParaRPr>
              </a:p>
              <a:p>
                <a:pPr marL="0" indent="0">
                  <a:buFontTx/>
                  <a:buNone/>
                </a:pPr>
                <a14:m>
                  <m:oMathPara xmlns:m="http://schemas.openxmlformats.org/officeDocument/2006/math">
                    <m:oMathParaPr>
                      <m:jc m:val="centerGroup"/>
                    </m:oMathParaPr>
                    <m:oMath xmlns:m="http://schemas.openxmlformats.org/officeDocument/2006/math">
                      <m:r>
                        <m:rPr>
                          <m:sty m:val="p"/>
                        </m:rPr>
                        <a:rPr lang="en-US" altLang="zh-CN" sz="2000" i="1" kern="0" smtClean="0">
                          <a:latin typeface="Cambria Math" panose="02040503050406030204" pitchFamily="18" charset="0"/>
                        </a:rPr>
                        <m:t>sub</m:t>
                      </m:r>
                      <m:r>
                        <a:rPr lang="en-US" altLang="zh-CN" sz="2000" i="1" kern="0" smtClean="0">
                          <a:latin typeface="Cambria Math" panose="02040503050406030204" pitchFamily="18" charset="0"/>
                        </a:rPr>
                        <m:t>𝑗𝑒𝑐𝑡</m:t>
                      </m:r>
                      <m:r>
                        <a:rPr lang="en-US" altLang="zh-CN" sz="2000" i="1" kern="0" smtClean="0">
                          <a:latin typeface="Cambria Math" panose="02040503050406030204" pitchFamily="18" charset="0"/>
                        </a:rPr>
                        <m:t> </m:t>
                      </m:r>
                      <m:r>
                        <a:rPr lang="en-US" altLang="zh-CN" sz="2000" i="1" kern="0" smtClean="0">
                          <a:latin typeface="Cambria Math" panose="02040503050406030204" pitchFamily="18" charset="0"/>
                        </a:rPr>
                        <m:t>𝑡𝑜</m:t>
                      </m:r>
                      <m:r>
                        <a:rPr lang="en-US" altLang="zh-CN" sz="2000" i="1" kern="0" smtClean="0">
                          <a:latin typeface="Cambria Math" panose="02040503050406030204" pitchFamily="18" charset="0"/>
                        </a:rPr>
                        <m:t> </m:t>
                      </m:r>
                      <m:r>
                        <a:rPr lang="en-US" altLang="zh-CN" sz="2000" i="1" kern="0" smtClean="0">
                          <a:latin typeface="Cambria Math" panose="02040503050406030204" pitchFamily="18" charset="0"/>
                        </a:rPr>
                        <m:t>𝑐</m:t>
                      </m:r>
                      <m:d>
                        <m:dPr>
                          <m:ctrlPr>
                            <a:rPr lang="en-US" altLang="zh-CN" sz="2000" i="1" kern="0" smtClean="0">
                              <a:latin typeface="Cambria Math" panose="02040503050406030204" pitchFamily="18" charset="0"/>
                            </a:rPr>
                          </m:ctrlPr>
                        </m:dPr>
                        <m:e>
                          <m:r>
                            <a:rPr lang="en-US" altLang="zh-CN" sz="2000" i="1" kern="0" smtClean="0">
                              <a:latin typeface="Cambria Math" panose="02040503050406030204" pitchFamily="18" charset="0"/>
                            </a:rPr>
                            <m:t>𝑥</m:t>
                          </m:r>
                          <m:r>
                            <a:rPr lang="en-US" altLang="zh-CN" sz="2000" i="1" kern="0" smtClean="0">
                              <a:latin typeface="Cambria Math" panose="02040503050406030204" pitchFamily="18" charset="0"/>
                            </a:rPr>
                            <m:t>,</m:t>
                          </m:r>
                          <m:r>
                            <a:rPr lang="en-US" altLang="zh-CN" sz="2000" i="1" kern="0" smtClean="0">
                              <a:latin typeface="Cambria Math" panose="02040503050406030204" pitchFamily="18" charset="0"/>
                            </a:rPr>
                            <m:t>𝑦</m:t>
                          </m:r>
                        </m:e>
                      </m:d>
                      <m:r>
                        <a:rPr lang="en-US" altLang="zh-CN" sz="2000" i="1" kern="0" smtClean="0">
                          <a:latin typeface="Cambria Math" panose="02040503050406030204" pitchFamily="18" charset="0"/>
                        </a:rPr>
                        <m:t>−</m:t>
                      </m:r>
                      <m:r>
                        <a:rPr lang="en-US" altLang="zh-CN" sz="2000" i="1" kern="0" smtClean="0">
                          <a:latin typeface="Cambria Math" panose="02040503050406030204" pitchFamily="18" charset="0"/>
                        </a:rPr>
                        <m:t>𝜙</m:t>
                      </m:r>
                      <m:d>
                        <m:dPr>
                          <m:ctrlPr>
                            <a:rPr lang="en-US" altLang="zh-CN" sz="2000" i="1" kern="0" smtClean="0">
                              <a:latin typeface="Cambria Math" panose="02040503050406030204" pitchFamily="18" charset="0"/>
                            </a:rPr>
                          </m:ctrlPr>
                        </m:dPr>
                        <m:e>
                          <m:r>
                            <a:rPr lang="en-US" altLang="zh-CN" sz="2000" i="1" kern="0" smtClean="0">
                              <a:latin typeface="Cambria Math" panose="02040503050406030204" pitchFamily="18" charset="0"/>
                            </a:rPr>
                            <m:t>𝑥</m:t>
                          </m:r>
                        </m:e>
                      </m:d>
                      <m:r>
                        <a:rPr lang="en-US" altLang="zh-CN" sz="2000" i="1" kern="0" smtClean="0">
                          <a:latin typeface="Cambria Math" panose="02040503050406030204" pitchFamily="18" charset="0"/>
                        </a:rPr>
                        <m:t>+</m:t>
                      </m:r>
                      <m:r>
                        <a:rPr lang="en-US" altLang="zh-CN" sz="2000" i="1" kern="0" smtClean="0">
                          <a:latin typeface="Cambria Math" panose="02040503050406030204" pitchFamily="18" charset="0"/>
                        </a:rPr>
                        <m:t>𝜓</m:t>
                      </m:r>
                      <m:d>
                        <m:dPr>
                          <m:ctrlPr>
                            <a:rPr lang="en-US" altLang="zh-CN" sz="2000" i="1" kern="0" smtClean="0">
                              <a:latin typeface="Cambria Math" panose="02040503050406030204" pitchFamily="18" charset="0"/>
                            </a:rPr>
                          </m:ctrlPr>
                        </m:dPr>
                        <m:e>
                          <m:r>
                            <a:rPr lang="en-US" altLang="zh-CN" sz="2000" i="1" kern="0" smtClean="0">
                              <a:latin typeface="Cambria Math" panose="02040503050406030204" pitchFamily="18" charset="0"/>
                            </a:rPr>
                            <m:t>𝑦</m:t>
                          </m:r>
                        </m:e>
                      </m:d>
                      <m:r>
                        <a:rPr lang="en-US" altLang="zh-CN" sz="2000" i="1" kern="0" smtClean="0">
                          <a:latin typeface="Cambria Math" panose="02040503050406030204" pitchFamily="18" charset="0"/>
                        </a:rPr>
                        <m:t>≥0</m:t>
                      </m:r>
                    </m:oMath>
                  </m:oMathPara>
                </a14:m>
                <a:endParaRPr lang="en-US" altLang="zh-CN" sz="2000" kern="0" dirty="0"/>
              </a:p>
              <a:p>
                <a:pPr marL="0" indent="0">
                  <a:buFontTx/>
                  <a:buNone/>
                </a:pPr>
                <a:endParaRPr lang="en-US" altLang="zh-CN" sz="2000" kern="0" dirty="0"/>
              </a:p>
              <a:p>
                <a:pPr marL="0" indent="0">
                  <a:buFontTx/>
                  <a:buNone/>
                </a:pPr>
                <a:endParaRPr lang="en-US" altLang="zh-CN" sz="2000" kern="0" dirty="0"/>
              </a:p>
              <a:p>
                <a:pPr marL="0" indent="0">
                  <a:buFontTx/>
                  <a:buNone/>
                </a:pPr>
                <a:endParaRPr lang="en-US" altLang="zh-CN" sz="2000" kern="0" dirty="0"/>
              </a:p>
              <a:p>
                <a:pPr marL="0" indent="0">
                  <a:buFontTx/>
                  <a:buNone/>
                </a:pPr>
                <a:endParaRPr lang="en-US" altLang="zh-CN" sz="2000" kern="0" dirty="0"/>
              </a:p>
              <a:p>
                <a:pPr marL="0" indent="0">
                  <a:buFontTx/>
                  <a:buNone/>
                </a:pPr>
                <a:endParaRPr lang="en-US" altLang="zh-CN" sz="2000" kern="0" dirty="0"/>
              </a:p>
              <a:p>
                <a:pPr marL="0" indent="0">
                  <a:buFontTx/>
                  <a:buNone/>
                </a:pPr>
                <a:endParaRPr lang="en-US" altLang="zh-CN" sz="2000" kern="0" dirty="0"/>
              </a:p>
            </p:txBody>
          </p:sp>
        </mc:Choice>
        <mc:Fallback xmlns="">
          <p:sp>
            <p:nvSpPr>
              <p:cNvPr id="5" name="内容占位符 1">
                <a:extLst>
                  <a:ext uri="{FF2B5EF4-FFF2-40B4-BE49-F238E27FC236}">
                    <a16:creationId xmlns:a16="http://schemas.microsoft.com/office/drawing/2014/main" id="{106498FB-9522-4B8C-A985-7F53906002EB}"/>
                  </a:ext>
                </a:extLst>
              </p:cNvPr>
              <p:cNvSpPr txBox="1">
                <a:spLocks noRot="1" noChangeAspect="1" noMove="1" noResize="1" noEditPoints="1" noAdjustHandles="1" noChangeArrowheads="1" noChangeShapeType="1" noTextEdit="1"/>
              </p:cNvSpPr>
              <p:nvPr/>
            </p:nvSpPr>
            <p:spPr bwMode="auto">
              <a:xfrm>
                <a:off x="454573" y="5334000"/>
                <a:ext cx="8229600" cy="4419600"/>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285069F-6392-433C-8FCF-DB4B24057C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564" y="3543300"/>
            <a:ext cx="5816600" cy="3314700"/>
          </a:xfrm>
          <a:prstGeom prst="rect">
            <a:avLst/>
          </a:prstGeom>
        </p:spPr>
      </p:pic>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AB53C67-D4BC-41B4-AA75-D9245B4280FD}"/>
                  </a:ext>
                </a:extLst>
              </p:cNvPr>
              <p:cNvSpPr>
                <a:spLocks noGrp="1"/>
              </p:cNvSpPr>
              <p:nvPr>
                <p:ph idx="1"/>
              </p:nvPr>
            </p:nvSpPr>
            <p:spPr>
              <a:xfrm>
                <a:off x="457200" y="914400"/>
                <a:ext cx="8229600" cy="4419600"/>
              </a:xfrm>
            </p:spPr>
            <p:txBody>
              <a:bodyPr/>
              <a:lstStyle/>
              <a:p>
                <a:pPr marL="0" indent="0">
                  <a:buNone/>
                </a:pPr>
                <a:r>
                  <a:rPr lang="zh-CN" altLang="en-US" sz="2000" b="0" dirty="0"/>
                  <a:t>在</a:t>
                </a:r>
                <a14:m>
                  <m:oMath xmlns:m="http://schemas.openxmlformats.org/officeDocument/2006/math">
                    <m:r>
                      <a:rPr lang="en-US" altLang="zh-CN" sz="2000" b="0" i="1" dirty="0" smtClean="0">
                        <a:latin typeface="Cambria Math" panose="02040503050406030204" pitchFamily="18" charset="0"/>
                      </a:rPr>
                      <m:t>𝑐</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e>
                    </m:d>
                    <m:r>
                      <a:rPr lang="en-US" altLang="zh-CN" sz="2000" b="0" i="1" dirty="0" smtClean="0">
                        <a:latin typeface="Cambria Math" panose="02040503050406030204" pitchFamily="18" charset="0"/>
                      </a:rPr>
                      <m:t>=</m:t>
                    </m:r>
                    <m:r>
                      <m:rPr>
                        <m:lit/>
                      </m:rP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r>
                      <m:rPr>
                        <m:lit/>
                      </m:rP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m:rPr>
                            <m:lit/>
                          </m:rPr>
                          <a:rPr lang="en-US" altLang="zh-CN" sz="2000" b="0" i="1" dirty="0" smtClean="0">
                            <a:latin typeface="Cambria Math" panose="02040503050406030204" pitchFamily="18" charset="0"/>
                          </a:rPr>
                          <m:t>|</m:t>
                        </m:r>
                      </m:e>
                      <m:sub>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𝑋</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𝑌</m:t>
                    </m:r>
                  </m:oMath>
                </a14:m>
                <a:r>
                  <a:rPr lang="zh-CN" altLang="en-US" sz="2000" dirty="0"/>
                  <a:t>的假设下</a:t>
                </a:r>
                <a:r>
                  <a:rPr lang="en-US" altLang="zh-CN" sz="2000" dirty="0"/>
                  <a:t>,</a:t>
                </a:r>
                <a:r>
                  <a:rPr lang="zh-CN" altLang="en-US" sz="2000" dirty="0"/>
                  <a:t>等价于</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𝑚𝑎𝑥𝑖𝑚𝑖𝑧𝑒</m:t>
                      </m:r>
                      <m:r>
                        <a:rPr lang="en-US" altLang="zh-CN" sz="2000" i="1" smtClean="0">
                          <a:latin typeface="Cambria Math" panose="02040503050406030204" pitchFamily="18" charset="0"/>
                        </a:rPr>
                        <m:t> </m:t>
                      </m:r>
                      <m:nary>
                        <m:naryPr>
                          <m:supHide m:val="on"/>
                          <m:ctrlPr>
                            <a:rPr lang="en-US" altLang="zh-CN" sz="2000" i="1" smtClean="0">
                              <a:latin typeface="Cambria Math" panose="02040503050406030204" pitchFamily="18" charset="0"/>
                            </a:rPr>
                          </m:ctrlPr>
                        </m:naryPr>
                        <m:sub>
                          <m:r>
                            <a:rPr lang="en-US" altLang="zh-CN" sz="2000" i="1">
                              <a:latin typeface="Cambria Math" panose="02040503050406030204" pitchFamily="18" charset="0"/>
                            </a:rPr>
                            <m:t>𝑋</m:t>
                          </m:r>
                        </m:sub>
                        <m:sup/>
                        <m:e>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𝑑𝑥</m:t>
                          </m:r>
                        </m:e>
                      </m:nary>
                      <m:r>
                        <a:rPr lang="en-US" altLang="zh-CN" sz="2000" i="1">
                          <a:latin typeface="Cambria Math" panose="02040503050406030204" pitchFamily="18" charset="0"/>
                        </a:rPr>
                        <m:t>−</m:t>
                      </m:r>
                      <m:nary>
                        <m:naryPr>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𝑋</m:t>
                          </m:r>
                        </m:sub>
                        <m:sup/>
                        <m:e>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𝑑𝑥</m:t>
                          </m:r>
                        </m:e>
                      </m:nary>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𝑠𝑢𝑏𝑗𝑒𝑐𝑡</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𝑡𝑜</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m:rPr>
                          <m:lit/>
                        </m:rP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lit/>
                            </m:rP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oMath>
                  </m:oMathPara>
                </a14:m>
                <a:endParaRPr lang="en-US" altLang="zh-CN" sz="2000" dirty="0"/>
              </a:p>
              <a:p>
                <a:pPr marL="0" indent="0">
                  <a:buNone/>
                </a:pPr>
                <a:r>
                  <a:rPr lang="en-US" altLang="zh-CN" sz="2400" dirty="0"/>
                  <a:t>WGAN</a:t>
                </a:r>
              </a:p>
              <a:p>
                <a:pPr marL="0" indent="0">
                  <a:buNone/>
                </a:pPr>
                <a:r>
                  <a:rPr lang="en-US" altLang="zh-CN" sz="2400" dirty="0"/>
                  <a:t>	</a:t>
                </a:r>
              </a:p>
            </p:txBody>
          </p:sp>
        </mc:Choice>
        <mc:Fallback xmlns="">
          <p:sp>
            <p:nvSpPr>
              <p:cNvPr id="3" name="内容占位符 2">
                <a:extLst>
                  <a:ext uri="{FF2B5EF4-FFF2-40B4-BE49-F238E27FC236}">
                    <a16:creationId xmlns:a16="http://schemas.microsoft.com/office/drawing/2014/main" id="{6AB53C67-D4BC-41B4-AA75-D9245B4280FD}"/>
                  </a:ext>
                </a:extLst>
              </p:cNvPr>
              <p:cNvSpPr>
                <a:spLocks noGrp="1" noRot="1" noChangeAspect="1" noMove="1" noResize="1" noEditPoints="1" noAdjustHandles="1" noChangeArrowheads="1" noChangeShapeType="1" noTextEdit="1"/>
              </p:cNvSpPr>
              <p:nvPr>
                <p:ph idx="1"/>
              </p:nvPr>
            </p:nvSpPr>
            <p:spPr>
              <a:xfrm>
                <a:off x="457200" y="914400"/>
                <a:ext cx="8229600" cy="4419600"/>
              </a:xfrm>
              <a:blipFill>
                <a:blip r:embed="rId6"/>
                <a:stretch>
                  <a:fillRect l="-1111" t="-96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4E0342E-F4EE-4647-BBB8-598B2B6FC63D}"/>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447801" y="2667000"/>
            <a:ext cx="5130800" cy="451306"/>
          </a:xfrm>
          <a:prstGeom prst="rect">
            <a:avLst/>
          </a:prstGeom>
        </p:spPr>
      </p:pic>
      <p:pic>
        <p:nvPicPr>
          <p:cNvPr id="11" name="图片 10">
            <a:extLst>
              <a:ext uri="{FF2B5EF4-FFF2-40B4-BE49-F238E27FC236}">
                <a16:creationId xmlns:a16="http://schemas.microsoft.com/office/drawing/2014/main" id="{EB647AC4-FD23-409D-948C-3324ED37D7C4}"/>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447801" y="3118306"/>
            <a:ext cx="5382127" cy="446165"/>
          </a:xfrm>
          <a:prstGeom prst="rect">
            <a:avLst/>
          </a:prstGeom>
        </p:spPr>
      </p:pic>
    </p:spTree>
    <p:extLst>
      <p:ext uri="{BB962C8B-B14F-4D97-AF65-F5344CB8AC3E}">
        <p14:creationId xmlns:p14="http://schemas.microsoft.com/office/powerpoint/2010/main" val="2510465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F4865-B781-4DDE-9BE3-C8E251332CAC}"/>
              </a:ext>
            </a:extLst>
          </p:cNvPr>
          <p:cNvSpPr>
            <a:spLocks noGrp="1"/>
          </p:cNvSpPr>
          <p:nvPr>
            <p:ph type="title"/>
          </p:nvPr>
        </p:nvSpPr>
        <p:spPr/>
        <p:txBody>
          <a:bodyPr/>
          <a:lstStyle/>
          <a:p>
            <a:r>
              <a:rPr lang="zh-CN" altLang="en-US" sz="2400" dirty="0"/>
              <a:t>正则化</a:t>
            </a:r>
          </a:p>
        </p:txBody>
      </p:sp>
      <p:sp>
        <p:nvSpPr>
          <p:cNvPr id="3" name="内容占位符 2">
            <a:extLst>
              <a:ext uri="{FF2B5EF4-FFF2-40B4-BE49-F238E27FC236}">
                <a16:creationId xmlns:a16="http://schemas.microsoft.com/office/drawing/2014/main" id="{F298A10E-0E32-4BE7-9A98-4AE7CD62AC0D}"/>
              </a:ext>
            </a:extLst>
          </p:cNvPr>
          <p:cNvSpPr>
            <a:spLocks noGrp="1"/>
          </p:cNvSpPr>
          <p:nvPr>
            <p:ph idx="1"/>
          </p:nvPr>
        </p:nvSpPr>
        <p:spPr/>
        <p:txBody>
          <a:bodyPr/>
          <a:lstStyle/>
          <a:p>
            <a:r>
              <a:rPr lang="en-US" altLang="zh-CN" sz="2000" dirty="0"/>
              <a:t>WGAN-GP</a:t>
            </a:r>
          </a:p>
          <a:p>
            <a:r>
              <a:rPr lang="en-US" altLang="zh-CN" sz="2000" dirty="0"/>
              <a:t>SWGAN</a:t>
            </a:r>
          </a:p>
          <a:p>
            <a:r>
              <a:rPr lang="en-US" altLang="zh-CN" sz="2000" dirty="0"/>
              <a:t>WGAN-ALP</a:t>
            </a:r>
          </a:p>
          <a:p>
            <a:r>
              <a:rPr lang="en-US" altLang="zh-CN" sz="2000" dirty="0"/>
              <a:t>DRAGAN</a:t>
            </a:r>
          </a:p>
          <a:p>
            <a:pPr marL="0" indent="0">
              <a:buNone/>
            </a:pPr>
            <a:endParaRPr lang="zh-CN" altLang="en-US" sz="2000" dirty="0"/>
          </a:p>
        </p:txBody>
      </p:sp>
    </p:spTree>
    <p:extLst>
      <p:ext uri="{BB962C8B-B14F-4D97-AF65-F5344CB8AC3E}">
        <p14:creationId xmlns:p14="http://schemas.microsoft.com/office/powerpoint/2010/main" val="3785265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9865447-0372-4406-9F06-5DBEE53D0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57" y="3640781"/>
            <a:ext cx="6324861" cy="3327182"/>
          </a:xfrm>
          <a:prstGeom prst="rect">
            <a:avLst/>
          </a:prstGeom>
        </p:spPr>
      </p:pic>
      <p:sp>
        <p:nvSpPr>
          <p:cNvPr id="2" name="标题 1">
            <a:extLst>
              <a:ext uri="{FF2B5EF4-FFF2-40B4-BE49-F238E27FC236}">
                <a16:creationId xmlns:a16="http://schemas.microsoft.com/office/drawing/2014/main" id="{C860F020-421E-4DE1-9D1E-0B89E640EDD1}"/>
              </a:ext>
            </a:extLst>
          </p:cNvPr>
          <p:cNvSpPr>
            <a:spLocks noGrp="1"/>
          </p:cNvSpPr>
          <p:nvPr>
            <p:ph type="title"/>
          </p:nvPr>
        </p:nvSpPr>
        <p:spPr>
          <a:xfrm>
            <a:off x="609600" y="-228600"/>
            <a:ext cx="8229600" cy="2971800"/>
          </a:xfrm>
        </p:spPr>
        <p:txBody>
          <a:bodyPr/>
          <a:lstStyle/>
          <a:p>
            <a:br>
              <a:rPr lang="en-US" altLang="zh-CN" sz="2400" dirty="0"/>
            </a:br>
            <a:r>
              <a:rPr lang="en-US" altLang="zh-CN" sz="2400" dirty="0"/>
              <a:t>WGAN-GP(gradient penalty)</a:t>
            </a:r>
            <a:br>
              <a:rPr lang="en-US" altLang="zh-CN" sz="2400" dirty="0"/>
            </a:br>
            <a:br>
              <a:rPr lang="en-US" altLang="zh-CN" sz="2400" dirty="0"/>
            </a:br>
            <a:br>
              <a:rPr lang="en-US" altLang="zh-CN" sz="2400" dirty="0"/>
            </a:br>
            <a:br>
              <a:rPr lang="en-US" altLang="zh-CN" sz="2400" dirty="0"/>
            </a:br>
            <a:r>
              <a:rPr lang="en-US" altLang="zh-CN" sz="2400" dirty="0"/>
              <a:t>adversarial divergency</a:t>
            </a:r>
            <a:br>
              <a:rPr lang="en-US" altLang="zh-CN" sz="2400" dirty="0"/>
            </a:br>
            <a:br>
              <a:rPr lang="en-US" altLang="zh-CN" sz="2400" dirty="0"/>
            </a:br>
            <a:endParaRPr lang="zh-CN" altLang="en-US" sz="2400" dirty="0"/>
          </a:p>
        </p:txBody>
      </p:sp>
      <p:pic>
        <p:nvPicPr>
          <p:cNvPr id="11" name="内容占位符 10">
            <a:extLst>
              <a:ext uri="{FF2B5EF4-FFF2-40B4-BE49-F238E27FC236}">
                <a16:creationId xmlns:a16="http://schemas.microsoft.com/office/drawing/2014/main" id="{C9878FA3-B6AC-4F0B-89A6-27587428023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04103" y="825707"/>
            <a:ext cx="8229600" cy="863186"/>
          </a:xfrm>
        </p:spPr>
      </p:pic>
      <p:pic>
        <p:nvPicPr>
          <p:cNvPr id="6" name="图片 5">
            <a:extLst>
              <a:ext uri="{FF2B5EF4-FFF2-40B4-BE49-F238E27FC236}">
                <a16:creationId xmlns:a16="http://schemas.microsoft.com/office/drawing/2014/main" id="{FA606DBC-FF13-4A22-9D0E-E6E2521DA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250" y="2057400"/>
            <a:ext cx="6159500" cy="1587500"/>
          </a:xfrm>
          <a:prstGeom prst="rect">
            <a:avLst/>
          </a:prstGeom>
        </p:spPr>
      </p:pic>
    </p:spTree>
    <p:extLst>
      <p:ext uri="{BB962C8B-B14F-4D97-AF65-F5344CB8AC3E}">
        <p14:creationId xmlns:p14="http://schemas.microsoft.com/office/powerpoint/2010/main" val="1790837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D6E97B0-06C9-4DA6-A893-0145A75D7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80" y="5293758"/>
            <a:ext cx="3924300" cy="863600"/>
          </a:xfrm>
          <a:prstGeom prst="rect">
            <a:avLst/>
          </a:prstGeom>
        </p:spPr>
      </p:pic>
      <p:pic>
        <p:nvPicPr>
          <p:cNvPr id="4" name="图片 3">
            <a:extLst>
              <a:ext uri="{FF2B5EF4-FFF2-40B4-BE49-F238E27FC236}">
                <a16:creationId xmlns:a16="http://schemas.microsoft.com/office/drawing/2014/main" id="{DE381B26-D732-415A-B609-F0FB07470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 y="4080557"/>
            <a:ext cx="3949700" cy="1225550"/>
          </a:xfrm>
          <a:prstGeom prst="rect">
            <a:avLst/>
          </a:prstGeom>
        </p:spPr>
      </p:pic>
      <p:pic>
        <p:nvPicPr>
          <p:cNvPr id="5" name="内容占位符 4">
            <a:extLst>
              <a:ext uri="{FF2B5EF4-FFF2-40B4-BE49-F238E27FC236}">
                <a16:creationId xmlns:a16="http://schemas.microsoft.com/office/drawing/2014/main" id="{D66DC6DA-827A-41B9-B18C-BA0547985FB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57200" y="381000"/>
            <a:ext cx="8229600" cy="3280106"/>
          </a:xfrm>
        </p:spPr>
      </p:pic>
      <p:sp>
        <p:nvSpPr>
          <p:cNvPr id="2" name="文本框 1">
            <a:extLst>
              <a:ext uri="{FF2B5EF4-FFF2-40B4-BE49-F238E27FC236}">
                <a16:creationId xmlns:a16="http://schemas.microsoft.com/office/drawing/2014/main" id="{A2D6BEE1-1023-4FB1-A52F-E1C5EE0220F3}"/>
              </a:ext>
            </a:extLst>
          </p:cNvPr>
          <p:cNvSpPr txBox="1"/>
          <p:nvPr/>
        </p:nvSpPr>
        <p:spPr>
          <a:xfrm>
            <a:off x="685800" y="3676346"/>
            <a:ext cx="2273379" cy="461665"/>
          </a:xfrm>
          <a:prstGeom prst="rect">
            <a:avLst/>
          </a:prstGeom>
          <a:noFill/>
        </p:spPr>
        <p:txBody>
          <a:bodyPr wrap="none" rtlCol="0">
            <a:spAutoFit/>
          </a:bodyPr>
          <a:lstStyle/>
          <a:p>
            <a:r>
              <a:rPr lang="en-US" altLang="zh-CN" sz="2400" dirty="0"/>
              <a:t>Inception score</a:t>
            </a:r>
            <a:endParaRPr lang="zh-CN" altLang="en-US" sz="2400" dirty="0"/>
          </a:p>
        </p:txBody>
      </p:sp>
    </p:spTree>
    <p:extLst>
      <p:ext uri="{BB962C8B-B14F-4D97-AF65-F5344CB8AC3E}">
        <p14:creationId xmlns:p14="http://schemas.microsoft.com/office/powerpoint/2010/main" val="383561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5D3C486-FFC0-4D89-AB07-DD16DF9A6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617" y="3944445"/>
            <a:ext cx="8400766" cy="593725"/>
          </a:xfrm>
          <a:prstGeom prst="rect">
            <a:avLst/>
          </a:prstGeom>
        </p:spPr>
      </p:pic>
      <mc:AlternateContent xmlns:mc="http://schemas.openxmlformats.org/markup-compatibility/2006" xmlns:a14="http://schemas.microsoft.com/office/drawing/2010/main">
        <mc:Choice Requires="a14">
          <p:sp>
            <p:nvSpPr>
              <p:cNvPr id="13315" name="Rectangle 3">
                <a:extLst>
                  <a:ext uri="{FF2B5EF4-FFF2-40B4-BE49-F238E27FC236}">
                    <a16:creationId xmlns:a16="http://schemas.microsoft.com/office/drawing/2014/main" id="{66415D7B-FF4A-4DC0-A3A9-B2FD876E576B}"/>
                  </a:ext>
                </a:extLst>
              </p:cNvPr>
              <p:cNvSpPr>
                <a:spLocks noGrp="1" noChangeArrowheads="1"/>
              </p:cNvSpPr>
              <p:nvPr>
                <p:ph type="body" idx="1"/>
              </p:nvPr>
            </p:nvSpPr>
            <p:spPr/>
            <p:txBody>
              <a:bodyPr/>
              <a:lstStyle/>
              <a:p>
                <a:pPr marL="0" indent="0">
                  <a:buFontTx/>
                  <a:buNone/>
                  <a:defRPr/>
                </a:pPr>
                <a:endParaRPr lang="en-US" altLang="zh-CN" sz="2000" dirty="0"/>
              </a:p>
              <a:p>
                <a:pPr marL="0" indent="0">
                  <a:buFontTx/>
                  <a:buNone/>
                  <a:defRPr/>
                </a:pPr>
                <a:endParaRPr lang="en-US" altLang="zh-CN" sz="2000" dirty="0"/>
              </a:p>
              <a:p>
                <a:pPr marL="0" indent="0">
                  <a:buFontTx/>
                  <a:buNone/>
                  <a:defRPr/>
                </a:pPr>
                <a:endParaRPr lang="en-US" altLang="zh-CN" sz="2000" dirty="0"/>
              </a:p>
              <a:p>
                <a:pPr marL="0" indent="0">
                  <a:buFontTx/>
                  <a:buNone/>
                  <a:defRPr/>
                </a:pPr>
                <a:endParaRPr lang="en-US" altLang="zh-CN" sz="2000" dirty="0"/>
              </a:p>
              <a:p>
                <a:pPr marL="0" indent="0">
                  <a:buFontTx/>
                  <a:buNone/>
                  <a:defRPr/>
                </a:pPr>
                <a:r>
                  <a:rPr lang="zh-CN" altLang="en-US" sz="2000" dirty="0"/>
                  <a:t>对偶形式：</a:t>
                </a:r>
                <a:endParaRPr lang="en-US" altLang="zh-CN" sz="2000" dirty="0"/>
              </a:p>
              <a:p>
                <a:pPr marL="0" indent="0">
                  <a:buFontTx/>
                  <a:buNone/>
                  <a:defRPr/>
                </a:pPr>
                <a:endParaRPr lang="en-US" altLang="zh-CN" sz="2000" dirty="0"/>
              </a:p>
              <a:p>
                <a:pPr marL="0" indent="0">
                  <a:buFontTx/>
                  <a:buNone/>
                  <a:defRPr/>
                </a:pPr>
                <a:r>
                  <a:rPr lang="en-US" altLang="zh-CN" sz="2000" dirty="0"/>
                  <a:t>KL:</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𝜆</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𝑣</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𝜆</m:t>
                        </m:r>
                      </m:num>
                      <m:den>
                        <m:r>
                          <a:rPr lang="en-US" altLang="zh-CN" sz="2000" b="0" i="1" smtClean="0">
                            <a:latin typeface="Cambria Math" panose="02040503050406030204" pitchFamily="18" charset="0"/>
                          </a:rPr>
                          <m:t>𝑒</m:t>
                        </m:r>
                      </m:den>
                    </m:f>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exp</m:t>
                        </m:r>
                      </m:fName>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𝑣</m:t>
                                </m:r>
                              </m:num>
                              <m:den>
                                <m:r>
                                  <a:rPr lang="en-US" altLang="zh-CN" sz="2000" b="0" i="1" smtClean="0">
                                    <a:latin typeface="Cambria Math" panose="02040503050406030204" pitchFamily="18" charset="0"/>
                                  </a:rPr>
                                  <m:t>𝜆</m:t>
                                </m:r>
                              </m:den>
                            </m:f>
                          </m:e>
                        </m:d>
                      </m:e>
                    </m:func>
                    <m:r>
                      <a:rPr lang="en-US" altLang="zh-CN" sz="2000" b="0" i="1" smtClean="0">
                        <a:latin typeface="Cambria Math" panose="02040503050406030204" pitchFamily="18" charset="0"/>
                      </a:rPr>
                      <m:t> </m:t>
                    </m:r>
                  </m:oMath>
                </a14:m>
                <a:r>
                  <a:rPr lang="en-US" altLang="zh-CN" sz="2000" dirty="0"/>
                  <a:t>    &amp;norm-2:</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𝜆</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𝑣</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,0</m:t>
                                    </m:r>
                                  </m:e>
                                </m:d>
                              </m:e>
                            </m:func>
                          </m:e>
                          <m:sup>
                            <m:r>
                              <a:rPr lang="en-US" altLang="zh-CN" sz="2000" b="0" i="1" smtClean="0">
                                <a:latin typeface="Cambria Math" panose="02040503050406030204" pitchFamily="18" charset="0"/>
                              </a:rPr>
                              <m:t>2</m:t>
                            </m:r>
                          </m:sup>
                        </m:sSup>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𝜆</m:t>
                        </m:r>
                      </m:den>
                    </m:f>
                  </m:oMath>
                </a14:m>
                <a:endParaRPr lang="en-US" altLang="zh-CN" sz="2000" dirty="0"/>
              </a:p>
              <a:p>
                <a:pPr marL="0" indent="0">
                  <a:buFontTx/>
                  <a:buNone/>
                  <a:defRPr/>
                </a:pPr>
                <a:r>
                  <a:rPr lang="zh-CN" altLang="en-US" sz="2000" dirty="0"/>
                  <a:t>此外，如果求得了</a:t>
                </a:r>
                <a14:m>
                  <m:oMath xmlns:m="http://schemas.openxmlformats.org/officeDocument/2006/math">
                    <m:r>
                      <a:rPr lang="en-US" altLang="zh-CN" sz="2000" b="0" i="1" smtClean="0">
                        <a:latin typeface="Cambria Math" panose="02040503050406030204" pitchFamily="18" charset="0"/>
                      </a:rPr>
                      <m:t>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𝜓</m:t>
                    </m:r>
                  </m:oMath>
                </a14:m>
                <a:r>
                  <a:rPr lang="en-US" altLang="zh-CN" sz="2000" dirty="0"/>
                  <a:t>,</a:t>
                </a:r>
                <a:r>
                  <a:rPr lang="zh-CN" altLang="en-US" sz="2000" dirty="0"/>
                  <a:t>则可以得到</a:t>
                </a:r>
                <a14:m>
                  <m:oMath xmlns:m="http://schemas.openxmlformats.org/officeDocument/2006/math">
                    <m:r>
                      <a:rPr lang="en-US" altLang="zh-CN" sz="2000" b="0" i="1" smtClean="0">
                        <a:latin typeface="Cambria Math" panose="02040503050406030204" pitchFamily="18" charset="0"/>
                      </a:rPr>
                      <m:t>𝜋</m:t>
                    </m:r>
                  </m:oMath>
                </a14:m>
                <a:r>
                  <a:rPr lang="en-US" altLang="zh-CN" sz="2000" dirty="0"/>
                  <a:t>:</a:t>
                </a:r>
              </a:p>
              <a:p>
                <a:pPr marL="0" indent="0">
                  <a:buFontTx/>
                  <a:buNone/>
                  <a:defRPr/>
                </a:pPr>
                <a14:m>
                  <m:oMathPara xmlns:m="http://schemas.openxmlformats.org/officeDocument/2006/math">
                    <m:oMathParaPr>
                      <m:jc m:val="centerGroup"/>
                    </m:oMathParaPr>
                    <m:oMath xmlns:m="http://schemas.openxmlformats.org/officeDocument/2006/math">
                      <m:r>
                        <m:rPr>
                          <m:sty m:val="p"/>
                        </m:rPr>
                        <a:rPr lang="es-ES" altLang="zh-CN" sz="2000" i="1" smtClean="0">
                          <a:latin typeface="Cambria Math" panose="02040503050406030204" pitchFamily="18" charset="0"/>
                        </a:rPr>
                        <m:t>π</m:t>
                      </m:r>
                      <m:r>
                        <m:rPr>
                          <m:nor/>
                        </m:rPr>
                        <a:rPr lang="es-ES" altLang="zh-CN" sz="2000"/>
                        <m:t>(</m:t>
                      </m:r>
                      <m:r>
                        <m:rPr>
                          <m:nor/>
                        </m:rPr>
                        <a:rPr lang="es-ES" altLang="zh-CN" sz="2000"/>
                        <m:t>x</m:t>
                      </m:r>
                      <m:r>
                        <m:rPr>
                          <m:nor/>
                        </m:rPr>
                        <a:rPr lang="es-ES" altLang="zh-CN" sz="2000"/>
                        <m:t>, </m:t>
                      </m:r>
                      <m:r>
                        <m:rPr>
                          <m:nor/>
                        </m:rPr>
                        <a:rPr lang="es-ES" altLang="zh-CN" sz="2000"/>
                        <m:t>y</m:t>
                      </m:r>
                      <m:r>
                        <m:rPr>
                          <m:nor/>
                        </m:rPr>
                        <a:rPr lang="es-ES" altLang="zh-CN" sz="2000"/>
                        <m:t>) = </m:t>
                      </m:r>
                      <m:r>
                        <m:rPr>
                          <m:nor/>
                        </m:rPr>
                        <a:rPr lang="es-ES" altLang="zh-CN" sz="2000"/>
                        <m:t>q</m:t>
                      </m:r>
                      <m:r>
                        <m:rPr>
                          <m:nor/>
                        </m:rPr>
                        <a:rPr lang="es-ES" altLang="zh-CN" sz="2000"/>
                        <m:t>(</m:t>
                      </m:r>
                      <m:r>
                        <m:rPr>
                          <m:nor/>
                        </m:rPr>
                        <a:rPr lang="es-ES" altLang="zh-CN" sz="2000"/>
                        <m:t>x</m:t>
                      </m:r>
                      <m:r>
                        <m:rPr>
                          <m:nor/>
                        </m:rPr>
                        <a:rPr lang="es-ES" altLang="zh-CN" sz="2000"/>
                        <m:t>)</m:t>
                      </m:r>
                      <m:r>
                        <m:rPr>
                          <m:nor/>
                        </m:rPr>
                        <a:rPr lang="es-ES" altLang="zh-CN" sz="2000"/>
                        <m:t>p</m:t>
                      </m:r>
                      <m:r>
                        <m:rPr>
                          <m:nor/>
                        </m:rPr>
                        <a:rPr lang="es-ES" altLang="zh-CN" sz="2000"/>
                        <m:t>(</m:t>
                      </m:r>
                      <m:r>
                        <m:rPr>
                          <m:nor/>
                        </m:rPr>
                        <a:rPr lang="es-ES" altLang="zh-CN" sz="2000"/>
                        <m:t>y</m:t>
                      </m:r>
                      <m:r>
                        <m:rPr>
                          <m:nor/>
                        </m:rPr>
                        <a:rPr lang="es-ES" altLang="zh-CN" sz="2000"/>
                        <m:t>)</m:t>
                      </m:r>
                      <m:r>
                        <m:rPr>
                          <m:nor/>
                        </m:rPr>
                        <a:rPr lang="es-ES" altLang="zh-CN" sz="2000"/>
                        <m:t>M</m:t>
                      </m:r>
                      <m:r>
                        <m:rPr>
                          <m:nor/>
                        </m:rPr>
                        <a:rPr lang="es-ES" altLang="zh-CN" sz="2000"/>
                        <m:t>(</m:t>
                      </m:r>
                      <m:r>
                        <m:rPr>
                          <m:nor/>
                        </m:rPr>
                        <a:rPr lang="es-ES" altLang="zh-CN" sz="2000"/>
                        <m:t>V</m:t>
                      </m:r>
                      <m:r>
                        <m:rPr>
                          <m:nor/>
                        </m:rPr>
                        <a:rPr lang="es-ES" altLang="zh-CN" sz="2000"/>
                        <m:t> (</m:t>
                      </m:r>
                      <m:r>
                        <m:rPr>
                          <m:nor/>
                        </m:rPr>
                        <a:rPr lang="es-ES" altLang="zh-CN" sz="2000"/>
                        <m:t>x</m:t>
                      </m:r>
                      <m:r>
                        <m:rPr>
                          <m:nor/>
                        </m:rPr>
                        <a:rPr lang="es-ES" altLang="zh-CN" sz="2000"/>
                        <m:t>, </m:t>
                      </m:r>
                      <m:r>
                        <m:rPr>
                          <m:nor/>
                        </m:rPr>
                        <a:rPr lang="es-ES" altLang="zh-CN" sz="2000"/>
                        <m:t>y</m:t>
                      </m:r>
                      <m:r>
                        <m:rPr>
                          <m:nor/>
                        </m:rPr>
                        <a:rPr lang="es-ES" altLang="zh-CN" sz="2000"/>
                        <m:t>))</m:t>
                      </m:r>
                    </m:oMath>
                  </m:oMathPara>
                </a14:m>
                <a:endParaRPr lang="en-US" altLang="zh-CN" sz="2000" dirty="0"/>
              </a:p>
              <a:p>
                <a:pPr marL="0" indent="0">
                  <a:buFontTx/>
                  <a:buNone/>
                  <a:defRPr/>
                </a:pPr>
                <a:r>
                  <a:rPr lang="en-US" altLang="zh-CN" sz="2000" dirty="0"/>
                  <a:t>KL:</a:t>
                </a:r>
                <a14:m>
                  <m:oMath xmlns:m="http://schemas.openxmlformats.org/officeDocument/2006/math">
                    <m:r>
                      <a:rPr lang="en-US" altLang="zh-CN" sz="2000" b="0" i="1" smtClean="0">
                        <a:latin typeface="Cambria Math" panose="02040503050406030204" pitchFamily="18" charset="0"/>
                      </a:rPr>
                      <m:t>𝑀</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𝑣</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i="1">
                            <a:latin typeface="Cambria Math" panose="02040503050406030204" pitchFamily="18" charset="0"/>
                          </a:rPr>
                          <m:t>𝑒</m:t>
                        </m:r>
                      </m:den>
                    </m:f>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exp</m:t>
                        </m:r>
                      </m:fName>
                      <m:e>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𝑣</m:t>
                                </m:r>
                              </m:num>
                              <m:den>
                                <m:r>
                                  <a:rPr lang="en-US" altLang="zh-CN" sz="2000" i="1">
                                    <a:latin typeface="Cambria Math" panose="02040503050406030204" pitchFamily="18" charset="0"/>
                                  </a:rPr>
                                  <m:t>𝜆</m:t>
                                </m:r>
                              </m:den>
                            </m:f>
                          </m:e>
                        </m:d>
                      </m:e>
                    </m:func>
                    <m:r>
                      <a:rPr lang="en-US" altLang="zh-CN" sz="2000" i="1">
                        <a:latin typeface="Cambria Math" panose="02040503050406030204" pitchFamily="18" charset="0"/>
                      </a:rPr>
                      <m:t> </m:t>
                    </m:r>
                  </m:oMath>
                </a14:m>
                <a:r>
                  <a:rPr lang="en-US" altLang="zh-CN" sz="2000" dirty="0"/>
                  <a:t>    &amp;norm-2:</a:t>
                </a:r>
                <a14:m>
                  <m:oMath xmlns:m="http://schemas.openxmlformats.org/officeDocument/2006/math">
                    <m:r>
                      <m:rPr>
                        <m:sty m:val="p"/>
                      </m:rPr>
                      <a:rPr lang="en-US" altLang="zh-CN" sz="2000" b="0" i="0" smtClean="0">
                        <a:latin typeface="Cambria Math" panose="02040503050406030204" pitchFamily="18" charset="0"/>
                      </a:rPr>
                      <m:t>M</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𝑣</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m:rPr>
                            <m:sty m:val="p"/>
                          </m:rPr>
                          <a:rPr lang="en-US" altLang="zh-CN" sz="2000" b="0" i="0" smtClean="0">
                            <a:latin typeface="Cambria Math" panose="02040503050406030204" pitchFamily="18" charset="0"/>
                          </a:rPr>
                          <m:t>max</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,0)</m:t>
                        </m:r>
                      </m:num>
                      <m:den>
                        <m:r>
                          <a:rPr lang="en-US" altLang="zh-CN" sz="2000" i="1">
                            <a:latin typeface="Cambria Math" panose="02040503050406030204" pitchFamily="18" charset="0"/>
                          </a:rPr>
                          <m:t>𝜆</m:t>
                        </m:r>
                      </m:den>
                    </m:f>
                  </m:oMath>
                </a14:m>
                <a:endParaRPr lang="en-US" altLang="zh-CN" sz="2000" dirty="0"/>
              </a:p>
            </p:txBody>
          </p:sp>
        </mc:Choice>
        <mc:Fallback xmlns="">
          <p:sp>
            <p:nvSpPr>
              <p:cNvPr id="13315" name="Rectangle 3">
                <a:extLst>
                  <a:ext uri="{FF2B5EF4-FFF2-40B4-BE49-F238E27FC236}">
                    <a16:creationId xmlns:a16="http://schemas.microsoft.com/office/drawing/2014/main" id="{66415D7B-FF4A-4DC0-A3A9-B2FD876E576B}"/>
                  </a:ext>
                </a:extLst>
              </p:cNvPr>
              <p:cNvSpPr>
                <a:spLocks noGrp="1" noRot="1" noChangeAspect="1" noMove="1" noResize="1" noEditPoints="1" noAdjustHandles="1" noChangeArrowheads="1" noChangeShapeType="1" noTextEdit="1"/>
              </p:cNvSpPr>
              <p:nvPr>
                <p:ph type="body" idx="1"/>
              </p:nvPr>
            </p:nvSpPr>
            <p:spPr>
              <a:blipFill>
                <a:blip r:embed="rId4"/>
                <a:stretch>
                  <a:fillRect l="-741"/>
                </a:stretch>
              </a:blipFill>
            </p:spPr>
            <p:txBody>
              <a:bodyPr/>
              <a:lstStyle/>
              <a:p>
                <a:r>
                  <a:rPr lang="zh-CN" altLang="en-US">
                    <a:noFill/>
                  </a:rPr>
                  <a:t> </a:t>
                </a:r>
              </a:p>
            </p:txBody>
          </p:sp>
        </mc:Fallback>
      </mc:AlternateContent>
      <p:sp>
        <p:nvSpPr>
          <p:cNvPr id="25602" name="Rectangle 2">
            <a:extLst>
              <a:ext uri="{FF2B5EF4-FFF2-40B4-BE49-F238E27FC236}">
                <a16:creationId xmlns:a16="http://schemas.microsoft.com/office/drawing/2014/main" id="{0E78282B-34B7-4EE8-9DD8-55B20FEDABD6}"/>
              </a:ext>
            </a:extLst>
          </p:cNvPr>
          <p:cNvSpPr>
            <a:spLocks noGrp="1" noChangeArrowheads="1"/>
          </p:cNvSpPr>
          <p:nvPr>
            <p:ph type="title"/>
          </p:nvPr>
        </p:nvSpPr>
        <p:spPr>
          <a:xfrm>
            <a:off x="457200" y="1143000"/>
            <a:ext cx="8229600" cy="1066800"/>
          </a:xfrm>
        </p:spPr>
        <p:txBody>
          <a:bodyPr/>
          <a:lstStyle/>
          <a:p>
            <a:pPr eaLnBrk="1" hangingPunct="1"/>
            <a:r>
              <a:rPr lang="en-US" altLang="zh-CN" sz="2400" dirty="0"/>
              <a:t>Smoothed WGAN (SWGAN)</a:t>
            </a:r>
            <a:endParaRPr lang="zh-CN" altLang="zh-CN" sz="2400" dirty="0"/>
          </a:p>
        </p:txBody>
      </p:sp>
      <p:pic>
        <p:nvPicPr>
          <p:cNvPr id="3" name="图片 2">
            <a:extLst>
              <a:ext uri="{FF2B5EF4-FFF2-40B4-BE49-F238E27FC236}">
                <a16:creationId xmlns:a16="http://schemas.microsoft.com/office/drawing/2014/main" id="{204C974E-B4F4-4F25-9700-5AD6B04DD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2133600"/>
            <a:ext cx="7649048" cy="825500"/>
          </a:xfrm>
          <a:prstGeom prst="rect">
            <a:avLst/>
          </a:prstGeom>
        </p:spPr>
      </p:pic>
      <p:pic>
        <p:nvPicPr>
          <p:cNvPr id="5" name="图片 4">
            <a:extLst>
              <a:ext uri="{FF2B5EF4-FFF2-40B4-BE49-F238E27FC236}">
                <a16:creationId xmlns:a16="http://schemas.microsoft.com/office/drawing/2014/main" id="{3C44D365-B0DD-4060-8AED-FEB52BC656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617" y="2959100"/>
            <a:ext cx="8293231" cy="6252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27" name="Rectangle 3">
                <a:extLst>
                  <a:ext uri="{FF2B5EF4-FFF2-40B4-BE49-F238E27FC236}">
                    <a16:creationId xmlns:a16="http://schemas.microsoft.com/office/drawing/2014/main" id="{399E9DF7-B3B4-4B20-B8C8-206662FCEF17}"/>
                  </a:ext>
                </a:extLst>
              </p:cNvPr>
              <p:cNvSpPr>
                <a:spLocks noGrp="1" noChangeArrowheads="1"/>
              </p:cNvSpPr>
              <p:nvPr>
                <p:ph type="body" idx="1"/>
              </p:nvPr>
            </p:nvSpPr>
            <p:spPr/>
            <p:txBody>
              <a:bodyPr/>
              <a:lstStyle/>
              <a:p>
                <a:pPr marL="0" indent="0" eaLnBrk="1" hangingPunct="1">
                  <a:buNone/>
                </a:pPr>
                <a:r>
                  <a:rPr lang="zh-CN" altLang="en-US" sz="1600" dirty="0"/>
                  <a:t>对于给定的概率分布</a:t>
                </a:r>
                <a:r>
                  <a:rPr lang="en-US" altLang="zh-CN" sz="1600" dirty="0" err="1"/>
                  <a:t>p,q</a:t>
                </a:r>
                <a:r>
                  <a:rPr lang="en-US" altLang="zh-CN" sz="1600" dirty="0"/>
                  <a:t>,</a:t>
                </a:r>
                <a:r>
                  <a:rPr lang="zh-CN" altLang="en-US" sz="1600" dirty="0"/>
                  <a:t>定义</a:t>
                </a:r>
                <a:endParaRPr lang="en-US" altLang="zh-CN" sz="1600" dirty="0"/>
              </a:p>
              <a:p>
                <a:pPr marL="0" indent="0" eaLnBrk="1" hangingPunct="1">
                  <a:buNone/>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m:rPr>
                              <m:sty m:val="p"/>
                            </m:rPr>
                            <a:rPr lang="en-US" altLang="zh-CN" sz="2000" i="1" dirty="0">
                              <a:latin typeface="Cambria Math" panose="02040503050406030204" pitchFamily="18" charset="0"/>
                            </a:rPr>
                            <m:t>h</m:t>
                          </m:r>
                        </m:e>
                        <m:sub>
                          <m:r>
                            <a:rPr lang="en-US" altLang="zh-CN" sz="2000" b="0" i="1" dirty="0" smtClean="0">
                              <a:latin typeface="Cambria Math" panose="02040503050406030204" pitchFamily="18" charset="0"/>
                            </a:rPr>
                            <m:t>𝜆</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𝜃</m:t>
                          </m:r>
                        </m:e>
                      </m:d>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𝑑</m:t>
                          </m:r>
                        </m:e>
                        <m:sub>
                          <m:r>
                            <a:rPr lang="en-US" altLang="zh-CN" sz="2000" b="0" i="1" dirty="0" smtClean="0">
                              <a:latin typeface="Cambria Math" panose="02040503050406030204" pitchFamily="18" charset="0"/>
                            </a:rPr>
                            <m:t>𝑐</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𝜆</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𝐺</m:t>
                          </m:r>
                        </m:e>
                        <m:sub>
                          <m:r>
                            <a:rPr lang="en-US" altLang="zh-CN" sz="2000" b="0" i="1" dirty="0" smtClean="0">
                              <a:latin typeface="Cambria Math" panose="02040503050406030204" pitchFamily="18" charset="0"/>
                            </a:rPr>
                            <m:t>𝜃</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𝑞</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𝑝</m:t>
                      </m:r>
                      <m:r>
                        <a:rPr lang="en-US" altLang="zh-CN" sz="2000" b="0" i="1" dirty="0" smtClean="0">
                          <a:latin typeface="Cambria Math" panose="02040503050406030204" pitchFamily="18" charset="0"/>
                        </a:rPr>
                        <m:t>) </m:t>
                      </m:r>
                    </m:oMath>
                  </m:oMathPara>
                </a14:m>
                <a:endParaRPr lang="en-US" altLang="zh-CN" sz="2000" dirty="0"/>
              </a:p>
              <a:p>
                <a:pPr marL="0" indent="0" eaLnBrk="1" hangingPunct="1">
                  <a:buNone/>
                </a:pPr>
                <a:endParaRPr lang="en-US" altLang="zh-CN" sz="2000" dirty="0"/>
              </a:p>
            </p:txBody>
          </p:sp>
        </mc:Choice>
        <mc:Fallback xmlns="">
          <p:sp>
            <p:nvSpPr>
              <p:cNvPr id="26627" name="Rectangle 3">
                <a:extLst>
                  <a:ext uri="{FF2B5EF4-FFF2-40B4-BE49-F238E27FC236}">
                    <a16:creationId xmlns:a16="http://schemas.microsoft.com/office/drawing/2014/main" id="{399E9DF7-B3B4-4B20-B8C8-206662FCEF17}"/>
                  </a:ext>
                </a:extLst>
              </p:cNvPr>
              <p:cNvSpPr>
                <a:spLocks noGrp="1" noRot="1" noChangeAspect="1" noMove="1" noResize="1" noEditPoints="1" noAdjustHandles="1" noChangeArrowheads="1" noChangeShapeType="1" noTextEdit="1"/>
              </p:cNvSpPr>
              <p:nvPr>
                <p:ph type="body" idx="1"/>
              </p:nvPr>
            </p:nvSpPr>
            <p:spPr>
              <a:blipFill>
                <a:blip r:embed="rId3"/>
                <a:stretch>
                  <a:fillRect l="-370" t="-55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782A725-2790-4343-9C01-68ACC6D12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28" y="2819400"/>
            <a:ext cx="8077200" cy="17716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7DDD532C-3835-48D9-BF6E-4AAB236CCA0D}"/>
              </a:ext>
            </a:extLst>
          </p:cNvPr>
          <p:cNvSpPr>
            <a:spLocks noGrp="1" noChangeArrowheads="1"/>
          </p:cNvSpPr>
          <p:nvPr>
            <p:ph type="body" idx="1"/>
          </p:nvPr>
        </p:nvSpPr>
        <p:spPr>
          <a:xfrm>
            <a:off x="533400" y="704850"/>
            <a:ext cx="8229600" cy="4419600"/>
          </a:xfrm>
        </p:spPr>
        <p:txBody>
          <a:bodyPr/>
          <a:lstStyle/>
          <a:p>
            <a:pPr marL="0" indent="0">
              <a:buNone/>
            </a:pPr>
            <a:r>
              <a:rPr lang="en-US" altLang="zh-CN" sz="1800" i="1" dirty="0"/>
              <a:t>On the Convergence and Robustness of Training GANs with Regularized Optimal Transport</a:t>
            </a:r>
            <a:r>
              <a:rPr lang="zh-CN" altLang="en-US" sz="1800" dirty="0"/>
              <a:t>一文提出</a:t>
            </a:r>
            <a:r>
              <a:rPr lang="en-US" altLang="zh-CN" sz="1800" dirty="0"/>
              <a:t>SWGAN</a:t>
            </a:r>
            <a:r>
              <a:rPr lang="zh-CN" altLang="en-US" sz="1800" dirty="0"/>
              <a:t>模型</a:t>
            </a:r>
            <a:endParaRPr lang="en-US" altLang="zh-CN" sz="18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On CIFAR-10</a:t>
            </a:r>
          </a:p>
          <a:p>
            <a:pPr marL="0" indent="0">
              <a:buNone/>
            </a:pPr>
            <a:endParaRPr lang="en-US" altLang="zh-CN" sz="2000" dirty="0"/>
          </a:p>
        </p:txBody>
      </p:sp>
      <p:pic>
        <p:nvPicPr>
          <p:cNvPr id="5" name="图片 4">
            <a:extLst>
              <a:ext uri="{FF2B5EF4-FFF2-40B4-BE49-F238E27FC236}">
                <a16:creationId xmlns:a16="http://schemas.microsoft.com/office/drawing/2014/main" id="{B5CB9A33-7FA9-403C-8B94-1A231BE59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1590675"/>
            <a:ext cx="7759700" cy="2647950"/>
          </a:xfrm>
          <a:prstGeom prst="rect">
            <a:avLst/>
          </a:prstGeom>
        </p:spPr>
      </p:pic>
      <p:pic>
        <p:nvPicPr>
          <p:cNvPr id="3" name="图片 2">
            <a:extLst>
              <a:ext uri="{FF2B5EF4-FFF2-40B4-BE49-F238E27FC236}">
                <a16:creationId xmlns:a16="http://schemas.microsoft.com/office/drawing/2014/main" id="{97E77528-E5BB-443F-AE26-63EC382E9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4366747"/>
            <a:ext cx="3333750" cy="24012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CF6EF-7C61-4A3A-B389-A83D94A02BDB}"/>
              </a:ext>
            </a:extLst>
          </p:cNvPr>
          <p:cNvSpPr>
            <a:spLocks noGrp="1"/>
          </p:cNvSpPr>
          <p:nvPr>
            <p:ph type="title"/>
          </p:nvPr>
        </p:nvSpPr>
        <p:spPr>
          <a:xfrm>
            <a:off x="457200" y="671783"/>
            <a:ext cx="8229600" cy="685800"/>
          </a:xfrm>
        </p:spPr>
        <p:txBody>
          <a:bodyPr/>
          <a:lstStyle/>
          <a:p>
            <a:r>
              <a:rPr lang="en-US" altLang="zh-CN" sz="2400" dirty="0"/>
              <a:t>WGAN-ALP(Adversarial Lipschitz Penalty)</a:t>
            </a:r>
            <a:endParaRPr lang="zh-CN" altLang="en-US" sz="2400" dirty="0"/>
          </a:p>
        </p:txBody>
      </p:sp>
      <p:pic>
        <p:nvPicPr>
          <p:cNvPr id="5" name="内容占位符 4">
            <a:extLst>
              <a:ext uri="{FF2B5EF4-FFF2-40B4-BE49-F238E27FC236}">
                <a16:creationId xmlns:a16="http://schemas.microsoft.com/office/drawing/2014/main" id="{074D208A-9136-42AE-A62C-5F61B4FF10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200973"/>
            <a:ext cx="7696200" cy="1846451"/>
          </a:xfrm>
        </p:spPr>
      </p:pic>
      <p:pic>
        <p:nvPicPr>
          <p:cNvPr id="7" name="图片 6">
            <a:extLst>
              <a:ext uri="{FF2B5EF4-FFF2-40B4-BE49-F238E27FC236}">
                <a16:creationId xmlns:a16="http://schemas.microsoft.com/office/drawing/2014/main" id="{796025FD-2BFF-4FCF-9404-D24B6BA144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733800"/>
            <a:ext cx="7620000" cy="2033136"/>
          </a:xfrm>
          <a:prstGeom prst="rect">
            <a:avLst/>
          </a:prstGeom>
        </p:spPr>
      </p:pic>
      <p:sp>
        <p:nvSpPr>
          <p:cNvPr id="8" name="文本框 7">
            <a:extLst>
              <a:ext uri="{FF2B5EF4-FFF2-40B4-BE49-F238E27FC236}">
                <a16:creationId xmlns:a16="http://schemas.microsoft.com/office/drawing/2014/main" id="{B98C697A-DF4A-40F1-818F-9062C1C39FAD}"/>
              </a:ext>
            </a:extLst>
          </p:cNvPr>
          <p:cNvSpPr txBox="1"/>
          <p:nvPr/>
        </p:nvSpPr>
        <p:spPr>
          <a:xfrm>
            <a:off x="457200" y="5734205"/>
            <a:ext cx="8001000" cy="954107"/>
          </a:xfrm>
          <a:prstGeom prst="rect">
            <a:avLst/>
          </a:prstGeom>
          <a:noFill/>
        </p:spPr>
        <p:txBody>
          <a:bodyPr wrap="square" rtlCol="0">
            <a:spAutoFit/>
          </a:bodyPr>
          <a:lstStyle/>
          <a:p>
            <a:r>
              <a:rPr lang="en-US" altLang="zh-CN" sz="1400" dirty="0"/>
              <a:t>We define Adversarial Lipschitz Regularization (ALR) as the method of adding (15) as a regularization term to the training objective that penalizes the violation of the Lipschitz constraint evaluated at sample pairs obtained by adversarial perturbation. We call this term Adversarial Lipschitz Penalty (ALP).</a:t>
            </a:r>
            <a:endParaRPr lang="zh-CN" altLang="en-US" sz="1400" dirty="0"/>
          </a:p>
        </p:txBody>
      </p:sp>
      <p:sp>
        <p:nvSpPr>
          <p:cNvPr id="11" name="文本框 10">
            <a:extLst>
              <a:ext uri="{FF2B5EF4-FFF2-40B4-BE49-F238E27FC236}">
                <a16:creationId xmlns:a16="http://schemas.microsoft.com/office/drawing/2014/main" id="{34ABF5CD-05EF-4399-A0B5-2B0BF9418DDF}"/>
              </a:ext>
            </a:extLst>
          </p:cNvPr>
          <p:cNvSpPr txBox="1"/>
          <p:nvPr/>
        </p:nvSpPr>
        <p:spPr>
          <a:xfrm>
            <a:off x="533400" y="1448939"/>
            <a:ext cx="7391400" cy="369332"/>
          </a:xfrm>
          <a:prstGeom prst="rect">
            <a:avLst/>
          </a:prstGeom>
          <a:noFill/>
        </p:spPr>
        <p:txBody>
          <a:bodyPr wrap="square" rtlCol="0">
            <a:spAutoFit/>
          </a:bodyPr>
          <a:lstStyle/>
          <a:p>
            <a:r>
              <a:rPr lang="en-US" altLang="zh-CN" i="1" dirty="0"/>
              <a:t>Adversarial Lipschitz Regularization</a:t>
            </a:r>
            <a:r>
              <a:rPr lang="zh-CN" altLang="en-US" dirty="0"/>
              <a:t>一文改进</a:t>
            </a:r>
            <a:r>
              <a:rPr lang="en-US" altLang="zh-CN" dirty="0"/>
              <a:t>WGAN-GP</a:t>
            </a:r>
            <a:r>
              <a:rPr lang="zh-CN" altLang="en-US" dirty="0"/>
              <a:t>的正则项</a:t>
            </a:r>
          </a:p>
        </p:txBody>
      </p:sp>
    </p:spTree>
    <p:extLst>
      <p:ext uri="{BB962C8B-B14F-4D97-AF65-F5344CB8AC3E}">
        <p14:creationId xmlns:p14="http://schemas.microsoft.com/office/powerpoint/2010/main" val="2368154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F7D728A-2712-45E5-864F-3CD67FBD1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4419600"/>
            <a:ext cx="3981254" cy="2133600"/>
          </a:xfrm>
          <a:prstGeom prst="rect">
            <a:avLst/>
          </a:prstGeom>
        </p:spPr>
      </p:pic>
      <p:sp>
        <p:nvSpPr>
          <p:cNvPr id="2" name="标题 1">
            <a:extLst>
              <a:ext uri="{FF2B5EF4-FFF2-40B4-BE49-F238E27FC236}">
                <a16:creationId xmlns:a16="http://schemas.microsoft.com/office/drawing/2014/main" id="{25272246-7ED1-42F3-A3F3-1AA845188103}"/>
              </a:ext>
            </a:extLst>
          </p:cNvPr>
          <p:cNvSpPr>
            <a:spLocks noGrp="1"/>
          </p:cNvSpPr>
          <p:nvPr>
            <p:ph type="title"/>
          </p:nvPr>
        </p:nvSpPr>
        <p:spPr>
          <a:xfrm>
            <a:off x="457200" y="609600"/>
            <a:ext cx="8229600" cy="685800"/>
          </a:xfrm>
        </p:spPr>
        <p:txBody>
          <a:bodyPr/>
          <a:lstStyle/>
          <a:p>
            <a:r>
              <a:rPr lang="en-US" altLang="zh-CN" sz="2400" dirty="0"/>
              <a:t>WGAN-ALP</a:t>
            </a:r>
            <a:endParaRPr lang="zh-CN" altLang="en-US" sz="2400" dirty="0"/>
          </a:p>
        </p:txBody>
      </p:sp>
      <p:pic>
        <p:nvPicPr>
          <p:cNvPr id="5" name="内容占位符 4">
            <a:extLst>
              <a:ext uri="{FF2B5EF4-FFF2-40B4-BE49-F238E27FC236}">
                <a16:creationId xmlns:a16="http://schemas.microsoft.com/office/drawing/2014/main" id="{50142153-F580-4A7C-9451-A4F30EE2E21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1960" y="1371600"/>
            <a:ext cx="7943025" cy="2727325"/>
          </a:xfrm>
        </p:spPr>
      </p:pic>
    </p:spTree>
    <p:extLst>
      <p:ext uri="{BB962C8B-B14F-4D97-AF65-F5344CB8AC3E}">
        <p14:creationId xmlns:p14="http://schemas.microsoft.com/office/powerpoint/2010/main" val="2954298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3809C19-2133-4EC0-9261-66EB4713636C}"/>
              </a:ext>
            </a:extLst>
          </p:cNvPr>
          <p:cNvSpPr>
            <a:spLocks noGrp="1" noChangeArrowheads="1"/>
          </p:cNvSpPr>
          <p:nvPr>
            <p:ph type="title"/>
          </p:nvPr>
        </p:nvSpPr>
        <p:spPr/>
        <p:txBody>
          <a:bodyPr/>
          <a:lstStyle/>
          <a:p>
            <a:pPr eaLnBrk="1" hangingPunct="1"/>
            <a:r>
              <a:rPr lang="zh-CN" altLang="en-US" sz="2400"/>
              <a:t>问题</a:t>
            </a:r>
            <a:endParaRPr lang="zh-CN" altLang="zh-CN" sz="2400"/>
          </a:p>
        </p:txBody>
      </p:sp>
      <p:sp>
        <p:nvSpPr>
          <p:cNvPr id="14339" name="Rectangle 3">
            <a:extLst>
              <a:ext uri="{FF2B5EF4-FFF2-40B4-BE49-F238E27FC236}">
                <a16:creationId xmlns:a16="http://schemas.microsoft.com/office/drawing/2014/main" id="{F1029A7B-63A8-47F4-B553-E4E028BC29EC}"/>
              </a:ext>
            </a:extLst>
          </p:cNvPr>
          <p:cNvSpPr>
            <a:spLocks noGrp="1" noChangeArrowheads="1"/>
          </p:cNvSpPr>
          <p:nvPr>
            <p:ph type="body" idx="1"/>
          </p:nvPr>
        </p:nvSpPr>
        <p:spPr/>
        <p:txBody>
          <a:bodyPr/>
          <a:lstStyle/>
          <a:p>
            <a:r>
              <a:rPr lang="zh-CN" altLang="en-US" sz="2000" dirty="0"/>
              <a:t>如何使</a:t>
            </a:r>
            <a:r>
              <a:rPr lang="en-US" altLang="zh-CN" sz="2000" dirty="0"/>
              <a:t>GAN</a:t>
            </a:r>
            <a:r>
              <a:rPr lang="zh-CN" altLang="en-US" sz="2000" dirty="0"/>
              <a:t>的训练收敛？（全靠调参？）</a:t>
            </a:r>
            <a:endParaRPr lang="en-US" altLang="zh-CN" sz="2000" dirty="0"/>
          </a:p>
          <a:p>
            <a:r>
              <a:rPr lang="zh-CN" altLang="en-US" sz="2000" dirty="0"/>
              <a:t>如果</a:t>
            </a:r>
            <a:r>
              <a:rPr lang="en-US" altLang="zh-CN" sz="2000" dirty="0"/>
              <a:t>GAN</a:t>
            </a:r>
            <a:r>
              <a:rPr lang="zh-CN" altLang="en-US" sz="2000" dirty="0"/>
              <a:t>的损失函数</a:t>
            </a:r>
            <a:r>
              <a:rPr lang="en-US" altLang="zh-CN" sz="2000" dirty="0"/>
              <a:t>(loss function)</a:t>
            </a:r>
            <a:r>
              <a:rPr lang="zh-CN" altLang="en-US" sz="2000" dirty="0"/>
              <a:t>收敛了，那么我们能否保证生成器生成的数据分布逼近了真实数据分布？</a:t>
            </a:r>
            <a:endParaRPr lang="en-US" altLang="zh-CN" sz="2000" dirty="0"/>
          </a:p>
          <a:p>
            <a:r>
              <a:rPr lang="zh-CN" altLang="en-US" sz="2000" dirty="0"/>
              <a:t>如果输入的真实数据有噪声，如何保证</a:t>
            </a:r>
            <a:r>
              <a:rPr lang="en-US" altLang="zh-CN" sz="2000" dirty="0"/>
              <a:t>GAN</a:t>
            </a:r>
            <a:r>
              <a:rPr lang="zh-CN" altLang="en-US" sz="2000" dirty="0"/>
              <a:t>的鲁棒性？</a:t>
            </a:r>
            <a:endParaRPr lang="en-US" altLang="zh-CN" sz="2000" dirty="0"/>
          </a:p>
          <a:p>
            <a:r>
              <a:rPr lang="zh-CN" altLang="en-US" sz="2000" dirty="0"/>
              <a:t>如何避免</a:t>
            </a:r>
            <a:r>
              <a:rPr lang="en-US" altLang="zh-CN" sz="2000" dirty="0"/>
              <a:t>mode collapse</a:t>
            </a:r>
            <a:r>
              <a:rPr lang="zh-CN" altLang="en-US" sz="2000" dirty="0"/>
              <a:t>？</a:t>
            </a:r>
            <a:endParaRPr lang="en-US" altLang="zh-CN" sz="2000" dirty="0"/>
          </a:p>
          <a:p>
            <a:r>
              <a:rPr lang="zh-CN" altLang="en-US" sz="2000" dirty="0"/>
              <a:t>如何看待</a:t>
            </a:r>
            <a:r>
              <a:rPr lang="en-US" altLang="zh-CN" sz="2000" dirty="0"/>
              <a:t>GAN</a:t>
            </a:r>
            <a:r>
              <a:rPr lang="zh-CN" altLang="en-US" sz="2000" dirty="0"/>
              <a:t>？</a:t>
            </a:r>
            <a:endParaRPr lang="en-US" altLang="zh-CN" sz="2000" dirty="0"/>
          </a:p>
          <a:p>
            <a:endParaRPr lang="en-US" altLang="zh-CN" sz="2000" dirty="0"/>
          </a:p>
          <a:p>
            <a:pPr marL="0" indent="0">
              <a:buNone/>
            </a:pPr>
            <a:endParaRPr lang="en-US" altLang="zh-C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15BBDA9-9CEE-477B-BC7C-587B618BC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99" y="5118799"/>
            <a:ext cx="7755731" cy="1737088"/>
          </a:xfrm>
          <a:prstGeom prst="rect">
            <a:avLst/>
          </a:prstGeom>
        </p:spPr>
      </p:pic>
      <p:sp>
        <p:nvSpPr>
          <p:cNvPr id="2" name="标题 1">
            <a:extLst>
              <a:ext uri="{FF2B5EF4-FFF2-40B4-BE49-F238E27FC236}">
                <a16:creationId xmlns:a16="http://schemas.microsoft.com/office/drawing/2014/main" id="{0A384E84-7087-40F0-B9C7-3F27D0E437FA}"/>
              </a:ext>
            </a:extLst>
          </p:cNvPr>
          <p:cNvSpPr>
            <a:spLocks noGrp="1"/>
          </p:cNvSpPr>
          <p:nvPr>
            <p:ph type="title"/>
          </p:nvPr>
        </p:nvSpPr>
        <p:spPr>
          <a:xfrm>
            <a:off x="491165" y="309563"/>
            <a:ext cx="8229600" cy="685800"/>
          </a:xfrm>
        </p:spPr>
        <p:txBody>
          <a:bodyPr/>
          <a:lstStyle/>
          <a:p>
            <a:r>
              <a:rPr lang="en-US" altLang="zh-CN" sz="2400" dirty="0"/>
              <a:t>DRAGAN (Deep Regret Analytic)</a:t>
            </a:r>
            <a:endParaRPr lang="zh-CN" altLang="en-US" sz="2400" dirty="0"/>
          </a:p>
        </p:txBody>
      </p:sp>
      <p:pic>
        <p:nvPicPr>
          <p:cNvPr id="5" name="内容占位符 4">
            <a:extLst>
              <a:ext uri="{FF2B5EF4-FFF2-40B4-BE49-F238E27FC236}">
                <a16:creationId xmlns:a16="http://schemas.microsoft.com/office/drawing/2014/main" id="{EA72B442-0B44-461C-AAD9-1BFD6BBCBFB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1165" y="838200"/>
            <a:ext cx="8161670" cy="3209925"/>
          </a:xfrm>
        </p:spPr>
      </p:pic>
      <p:pic>
        <p:nvPicPr>
          <p:cNvPr id="7" name="图片 6">
            <a:extLst>
              <a:ext uri="{FF2B5EF4-FFF2-40B4-BE49-F238E27FC236}">
                <a16:creationId xmlns:a16="http://schemas.microsoft.com/office/drawing/2014/main" id="{5B897DE4-1762-4E55-BEBD-2239178EC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365" y="4271963"/>
            <a:ext cx="7755732" cy="937596"/>
          </a:xfrm>
          <a:prstGeom prst="rect">
            <a:avLst/>
          </a:prstGeom>
        </p:spPr>
      </p:pic>
    </p:spTree>
    <p:extLst>
      <p:ext uri="{BB962C8B-B14F-4D97-AF65-F5344CB8AC3E}">
        <p14:creationId xmlns:p14="http://schemas.microsoft.com/office/powerpoint/2010/main" val="916256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0B916F7-797A-41EC-82A9-EEB93F382A9F}"/>
              </a:ext>
            </a:extLst>
          </p:cNvPr>
          <p:cNvSpPr>
            <a:spLocks noGrp="1"/>
          </p:cNvSpPr>
          <p:nvPr>
            <p:ph idx="1"/>
          </p:nvPr>
        </p:nvSpPr>
        <p:spPr>
          <a:xfrm>
            <a:off x="533400" y="1219200"/>
            <a:ext cx="8229600" cy="4419600"/>
          </a:xfrm>
        </p:spPr>
        <p:txBody>
          <a:bodyPr/>
          <a:lstStyle/>
          <a:p>
            <a:pPr marL="0" indent="0">
              <a:buNone/>
            </a:pPr>
            <a:r>
              <a:rPr lang="en-US" altLang="zh-CN" sz="2000" dirty="0"/>
              <a:t>Add penalty to WGAN’s loss:</a:t>
            </a:r>
          </a:p>
          <a:p>
            <a:pPr marL="0" indent="0">
              <a:buNone/>
            </a:pPr>
            <a:r>
              <a:rPr lang="en-US" altLang="zh-CN" sz="2000" dirty="0"/>
              <a:t>	</a:t>
            </a:r>
            <a:endParaRPr lang="zh-CN" altLang="en-US" sz="2000" dirty="0"/>
          </a:p>
        </p:txBody>
      </p:sp>
      <p:pic>
        <p:nvPicPr>
          <p:cNvPr id="5" name="图片 4">
            <a:extLst>
              <a:ext uri="{FF2B5EF4-FFF2-40B4-BE49-F238E27FC236}">
                <a16:creationId xmlns:a16="http://schemas.microsoft.com/office/drawing/2014/main" id="{7B54C702-B443-4781-B988-34AC37B65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 y="1600200"/>
            <a:ext cx="7650480" cy="680042"/>
          </a:xfrm>
          <a:prstGeom prst="rect">
            <a:avLst/>
          </a:prstGeom>
        </p:spPr>
      </p:pic>
      <p:sp>
        <p:nvSpPr>
          <p:cNvPr id="7" name="文本框 6">
            <a:extLst>
              <a:ext uri="{FF2B5EF4-FFF2-40B4-BE49-F238E27FC236}">
                <a16:creationId xmlns:a16="http://schemas.microsoft.com/office/drawing/2014/main" id="{23101016-FBC5-4D29-AEE0-6A8D2FDB3A1F}"/>
              </a:ext>
            </a:extLst>
          </p:cNvPr>
          <p:cNvSpPr txBox="1"/>
          <p:nvPr/>
        </p:nvSpPr>
        <p:spPr>
          <a:xfrm>
            <a:off x="533400" y="457200"/>
            <a:ext cx="2264334" cy="461665"/>
          </a:xfrm>
          <a:prstGeom prst="rect">
            <a:avLst/>
          </a:prstGeom>
          <a:noFill/>
        </p:spPr>
        <p:txBody>
          <a:bodyPr wrap="square" rtlCol="0">
            <a:spAutoFit/>
          </a:bodyPr>
          <a:lstStyle/>
          <a:p>
            <a:r>
              <a:rPr lang="en-US" altLang="zh-CN" sz="2400" dirty="0"/>
              <a:t>DRAGAN</a:t>
            </a:r>
            <a:endParaRPr lang="zh-CN" altLang="en-US" sz="2400" dirty="0"/>
          </a:p>
        </p:txBody>
      </p:sp>
      <p:pic>
        <p:nvPicPr>
          <p:cNvPr id="9" name="图片 8">
            <a:extLst>
              <a:ext uri="{FF2B5EF4-FFF2-40B4-BE49-F238E27FC236}">
                <a16:creationId xmlns:a16="http://schemas.microsoft.com/office/drawing/2014/main" id="{D5DDA342-7DA5-4AFF-AA7E-1DE9926E2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 y="2260648"/>
            <a:ext cx="5721350" cy="4483100"/>
          </a:xfrm>
          <a:prstGeom prst="rect">
            <a:avLst/>
          </a:prstGeom>
        </p:spPr>
      </p:pic>
    </p:spTree>
    <p:extLst>
      <p:ext uri="{BB962C8B-B14F-4D97-AF65-F5344CB8AC3E}">
        <p14:creationId xmlns:p14="http://schemas.microsoft.com/office/powerpoint/2010/main" val="2375100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554470A-45BB-4BEC-BE6F-61354DC7A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1650"/>
            <a:ext cx="3511550" cy="387350"/>
          </a:xfrm>
          <a:prstGeom prst="rect">
            <a:avLst/>
          </a:prstGeom>
        </p:spPr>
      </p:pic>
      <p:sp>
        <p:nvSpPr>
          <p:cNvPr id="2" name="标题 1">
            <a:extLst>
              <a:ext uri="{FF2B5EF4-FFF2-40B4-BE49-F238E27FC236}">
                <a16:creationId xmlns:a16="http://schemas.microsoft.com/office/drawing/2014/main" id="{E5C8228C-A35E-4F28-A163-9DCFE6421B3B}"/>
              </a:ext>
            </a:extLst>
          </p:cNvPr>
          <p:cNvSpPr>
            <a:spLocks noGrp="1"/>
          </p:cNvSpPr>
          <p:nvPr>
            <p:ph type="title"/>
          </p:nvPr>
        </p:nvSpPr>
        <p:spPr>
          <a:xfrm>
            <a:off x="457200" y="762000"/>
            <a:ext cx="8229600" cy="685800"/>
          </a:xfrm>
        </p:spPr>
        <p:txBody>
          <a:bodyPr/>
          <a:lstStyle/>
          <a:p>
            <a:r>
              <a:rPr lang="en-US" altLang="zh-CN" sz="2400" dirty="0"/>
              <a:t>Which Training Methods for GANs do actually Converge?</a:t>
            </a:r>
            <a:endParaRPr lang="zh-CN" altLang="en-US" sz="2400" dirty="0"/>
          </a:p>
        </p:txBody>
      </p:sp>
      <p:pic>
        <p:nvPicPr>
          <p:cNvPr id="5" name="内容占位符 4">
            <a:extLst>
              <a:ext uri="{FF2B5EF4-FFF2-40B4-BE49-F238E27FC236}">
                <a16:creationId xmlns:a16="http://schemas.microsoft.com/office/drawing/2014/main" id="{730AC8EB-CB1A-4680-BC48-8B380B2977E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24200" y="2438400"/>
            <a:ext cx="5487727" cy="4210050"/>
          </a:xfrm>
        </p:spPr>
      </p:pic>
      <p:sp>
        <p:nvSpPr>
          <p:cNvPr id="6" name="文本框 5">
            <a:extLst>
              <a:ext uri="{FF2B5EF4-FFF2-40B4-BE49-F238E27FC236}">
                <a16:creationId xmlns:a16="http://schemas.microsoft.com/office/drawing/2014/main" id="{1DC22A5A-C87B-44E3-9B17-4D8327C10115}"/>
              </a:ext>
            </a:extLst>
          </p:cNvPr>
          <p:cNvSpPr txBox="1"/>
          <p:nvPr/>
        </p:nvSpPr>
        <p:spPr>
          <a:xfrm>
            <a:off x="457200" y="1589157"/>
            <a:ext cx="8154727" cy="1323439"/>
          </a:xfrm>
          <a:prstGeom prst="rect">
            <a:avLst/>
          </a:prstGeom>
          <a:noFill/>
        </p:spPr>
        <p:txBody>
          <a:bodyPr wrap="square" rtlCol="0">
            <a:spAutoFit/>
          </a:bodyPr>
          <a:lstStyle/>
          <a:p>
            <a:r>
              <a:rPr lang="en-US" altLang="zh-CN" sz="2000" dirty="0"/>
              <a:t>Our analysis shows that GAN training with instance noise or zero-centered gradient penalties converges.</a:t>
            </a:r>
          </a:p>
          <a:p>
            <a:endParaRPr lang="en-US" altLang="zh-CN" sz="2000" dirty="0"/>
          </a:p>
          <a:p>
            <a:r>
              <a:rPr lang="en-US" altLang="zh-CN" sz="2000" dirty="0"/>
              <a:t>Gradient penalty</a:t>
            </a:r>
            <a:r>
              <a:rPr lang="zh-CN" altLang="en-US" sz="2000" dirty="0"/>
              <a:t>：</a:t>
            </a:r>
          </a:p>
        </p:txBody>
      </p:sp>
      <p:pic>
        <p:nvPicPr>
          <p:cNvPr id="10" name="图片 9">
            <a:extLst>
              <a:ext uri="{FF2B5EF4-FFF2-40B4-BE49-F238E27FC236}">
                <a16:creationId xmlns:a16="http://schemas.microsoft.com/office/drawing/2014/main" id="{96B00C9E-9330-4150-990B-09D09BA57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73" y="3558054"/>
            <a:ext cx="2647950" cy="368300"/>
          </a:xfrm>
          <a:prstGeom prst="rect">
            <a:avLst/>
          </a:prstGeom>
        </p:spPr>
      </p:pic>
    </p:spTree>
    <p:extLst>
      <p:ext uri="{BB962C8B-B14F-4D97-AF65-F5344CB8AC3E}">
        <p14:creationId xmlns:p14="http://schemas.microsoft.com/office/powerpoint/2010/main" val="2079966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A5C5B-11EF-46DD-9EC0-655884F30332}"/>
              </a:ext>
            </a:extLst>
          </p:cNvPr>
          <p:cNvSpPr>
            <a:spLocks noGrp="1"/>
          </p:cNvSpPr>
          <p:nvPr>
            <p:ph type="title"/>
          </p:nvPr>
        </p:nvSpPr>
        <p:spPr>
          <a:xfrm>
            <a:off x="457200" y="685800"/>
            <a:ext cx="8229600" cy="685800"/>
          </a:xfrm>
        </p:spPr>
        <p:txBody>
          <a:bodyPr/>
          <a:lstStyle/>
          <a:p>
            <a:r>
              <a:rPr lang="en-US" altLang="zh-CN" sz="2400" dirty="0"/>
              <a:t>Instance noise</a:t>
            </a:r>
            <a:br>
              <a:rPr lang="en-US" altLang="zh-CN" sz="2400" dirty="0"/>
            </a:br>
            <a:endParaRPr lang="zh-CN" altLang="en-US" sz="2400" dirty="0"/>
          </a:p>
        </p:txBody>
      </p:sp>
      <p:pic>
        <p:nvPicPr>
          <p:cNvPr id="5" name="内容占位符 4">
            <a:extLst>
              <a:ext uri="{FF2B5EF4-FFF2-40B4-BE49-F238E27FC236}">
                <a16:creationId xmlns:a16="http://schemas.microsoft.com/office/drawing/2014/main" id="{BD41DC03-A5E6-4EC3-9F73-B4FB3E6B3E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384663"/>
            <a:ext cx="8229600" cy="3155969"/>
          </a:xfrm>
        </p:spPr>
      </p:pic>
      <p:sp>
        <p:nvSpPr>
          <p:cNvPr id="9" name="文本框 8">
            <a:extLst>
              <a:ext uri="{FF2B5EF4-FFF2-40B4-BE49-F238E27FC236}">
                <a16:creationId xmlns:a16="http://schemas.microsoft.com/office/drawing/2014/main" id="{B4706359-CC58-4998-8927-FC471D69B73F}"/>
              </a:ext>
            </a:extLst>
          </p:cNvPr>
          <p:cNvSpPr txBox="1"/>
          <p:nvPr/>
        </p:nvSpPr>
        <p:spPr>
          <a:xfrm>
            <a:off x="1219200" y="5105400"/>
            <a:ext cx="4876800" cy="1371600"/>
          </a:xfrm>
          <a:prstGeom prst="rect">
            <a:avLst/>
          </a:prstGeom>
          <a:noFill/>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2" name="Rectangle 4">
                <a:extLst>
                  <a:ext uri="{FF2B5EF4-FFF2-40B4-BE49-F238E27FC236}">
                    <a16:creationId xmlns:a16="http://schemas.microsoft.com/office/drawing/2014/main" id="{C725C708-8048-4E76-953C-EF3E85D2CA21}"/>
                  </a:ext>
                </a:extLst>
              </p:cNvPr>
              <p:cNvSpPr>
                <a:spLocks noChangeArrowheads="1"/>
              </p:cNvSpPr>
              <p:nvPr/>
            </p:nvSpPr>
            <p:spPr bwMode="auto">
              <a:xfrm>
                <a:off x="0" y="4488452"/>
                <a:ext cx="8702552" cy="1969770"/>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476100"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Here's what the variables are:</a:t>
                </a:r>
                <a:endParaRPr kumimoji="0" lang="zh-CN" altLang="zh-CN"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z</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is the latent variable we feed into the generator (in our image superresolution, this was the low-resolution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x</a:t>
                </a:r>
                <a:r>
                  <a:rPr kumimoji="0" lang="zh-CN" altLang="zh-CN" sz="900" b="0" i="0" u="none" strike="noStrike" cap="none" normalizeH="0" baseline="0" dirty="0">
                    <a:ln>
                      <a:noFill/>
                    </a:ln>
                    <a:solidFill>
                      <a:srgbClr val="444444"/>
                    </a:solidFill>
                    <a:effectLst/>
                    <a:latin typeface="Arial" panose="020B0604020202020204" pitchFamily="34" charset="0"/>
                    <a:ea typeface="MathJax_Math-italic"/>
                  </a:rPr>
                  <a:t>fake</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is a synthetic sample we draw from the generator </a:t>
                </a: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q</a:t>
                </a:r>
                <a:r>
                  <a:rPr kumimoji="0" lang="zh-CN" altLang="zh-CN" sz="900" b="0" i="0" u="none" strike="noStrike" cap="none" normalizeH="0" baseline="0" dirty="0">
                    <a:ln>
                      <a:noFill/>
                    </a:ln>
                    <a:solidFill>
                      <a:srgbClr val="444444"/>
                    </a:solidFill>
                    <a:effectLst/>
                    <a:latin typeface="Arial" panose="020B0604020202020204" pitchFamily="34" charset="0"/>
                    <a:ea typeface="MathJax_Math-italic"/>
                  </a:rPr>
                  <a:t>θ</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by squashing </a:t>
                </a: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z</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through a nonlinearity parametrised by </a:t>
                </a: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θ</a:t>
                </a:r>
                <a:endParaRPr kumimoji="0" lang="zh-CN" altLang="zh-CN" sz="1200" b="0" i="0" u="none" strike="noStrike" cap="none" normalizeH="0" baseline="0" dirty="0">
                  <a:ln>
                    <a:noFill/>
                  </a:ln>
                  <a:solidFill>
                    <a:srgbClr val="444444"/>
                  </a:solidFill>
                  <a:effectLst/>
                  <a:latin typeface="Arial" panose="020B0604020202020204" pitchFamily="34" charset="0"/>
                  <a:ea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x</a:t>
                </a:r>
                <a:r>
                  <a:rPr kumimoji="0" lang="zh-CN" altLang="zh-CN" sz="900" b="0" i="0" u="none" strike="noStrike" cap="none" normalizeH="0" baseline="0" dirty="0">
                    <a:ln>
                      <a:noFill/>
                    </a:ln>
                    <a:solidFill>
                      <a:srgbClr val="444444"/>
                    </a:solidFill>
                    <a:effectLst/>
                    <a:latin typeface="Arial" panose="020B0604020202020204" pitchFamily="34" charset="0"/>
                    <a:ea typeface="MathJax_Math-italic"/>
                  </a:rPr>
                  <a:t>real</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is a real data sample, drawn from </a:t>
                </a: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p</a:t>
                </a:r>
                <a:endParaRPr kumimoji="0" lang="zh-CN" altLang="zh-CN" sz="1200" b="0" i="0" u="none" strike="noStrike" cap="none" normalizeH="0" baseline="0" dirty="0">
                  <a:ln>
                    <a:noFill/>
                  </a:ln>
                  <a:solidFill>
                    <a:srgbClr val="444444"/>
                  </a:solidFill>
                  <a:effectLst/>
                  <a:latin typeface="Arial" panose="020B0604020202020204" pitchFamily="34" charset="0"/>
                  <a:ea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y</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is a binary label, a coinflip, sampled from a Bernoulli distribution with parameter </a:t>
                </a:r>
                <a:r>
                  <a:rPr kumimoji="0" lang="zh-CN" altLang="zh-CN" sz="1400" b="0" i="0" u="none" strike="noStrike" cap="none" normalizeH="0" baseline="0" dirty="0">
                    <a:ln>
                      <a:noFill/>
                    </a:ln>
                    <a:solidFill>
                      <a:srgbClr val="444444"/>
                    </a:solidFill>
                    <a:effectLst/>
                    <a:latin typeface="Arial" panose="020B0604020202020204" pitchFamily="34" charset="0"/>
                    <a:ea typeface="MathJax_Main"/>
                  </a:rPr>
                  <a:t>0.5</a:t>
                </a:r>
                <a:endParaRPr kumimoji="0" lang="zh-CN" altLang="zh-CN" sz="1200" b="0" i="0" u="none" strike="noStrike" cap="none" normalizeH="0" baseline="0" dirty="0">
                  <a:ln>
                    <a:noFill/>
                  </a:ln>
                  <a:solidFill>
                    <a:srgbClr val="444444"/>
                  </a:solidFill>
                  <a:effectLst/>
                  <a:latin typeface="Arial" panose="020B0604020202020204" pitchFamily="34" charset="0"/>
                  <a:ea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x</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is a datapoint that the discriminator would see: depending on </a:t>
                </a: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y</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it's either a copy of </a:t>
                </a: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x</a:t>
                </a:r>
                <a:r>
                  <a:rPr kumimoji="0" lang="zh-CN" altLang="zh-CN" sz="900" b="0" i="0" u="none" strike="noStrike" cap="none" normalizeH="0" baseline="0" dirty="0">
                    <a:ln>
                      <a:noFill/>
                    </a:ln>
                    <a:solidFill>
                      <a:srgbClr val="444444"/>
                    </a:solidFill>
                    <a:effectLst/>
                    <a:latin typeface="Arial" panose="020B0604020202020204" pitchFamily="34" charset="0"/>
                    <a:ea typeface="MathJax_Math-italic"/>
                  </a:rPr>
                  <a:t>real</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or </a:t>
                </a: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x</a:t>
                </a:r>
                <a:r>
                  <a:rPr kumimoji="0" lang="zh-CN" altLang="zh-CN" sz="900" b="0" i="0" u="none" strike="noStrike" cap="none" normalizeH="0" baseline="0" dirty="0">
                    <a:ln>
                      <a:noFill/>
                    </a:ln>
                    <a:solidFill>
                      <a:srgbClr val="444444"/>
                    </a:solidFill>
                    <a:effectLst/>
                    <a:latin typeface="Arial" panose="020B0604020202020204" pitchFamily="34" charset="0"/>
                    <a:ea typeface="MathJax_Math-italic"/>
                  </a:rPr>
                  <a:t>fake</a:t>
                </a:r>
                <a:endParaRPr kumimoji="0" lang="zh-CN" altLang="zh-CN" sz="1200" b="0" i="0" u="none" strike="noStrike" cap="none" normalizeH="0" baseline="0" dirty="0">
                  <a:ln>
                    <a:noFill/>
                  </a:ln>
                  <a:solidFill>
                    <a:srgbClr val="444444"/>
                  </a:solidFill>
                  <a:effectLst/>
                  <a:latin typeface="Arial" panose="020B0604020202020204" pitchFamily="34" charset="0"/>
                  <a:ea typeface="Open Sans"/>
                </a:endParaRPr>
              </a:p>
              <a:p>
                <a:pPr lvl="0">
                  <a:buFontTx/>
                  <a:buChar char="•"/>
                </a:pPr>
                <a:r>
                  <a:rPr lang="en-US" altLang="zh-CN" sz="1200" dirty="0">
                    <a:solidFill>
                      <a:srgbClr val="444444"/>
                    </a:solidFill>
                    <a:ea typeface="MathJax_Main"/>
                  </a:rPr>
                  <a:t> </a:t>
                </a:r>
                <a14:m>
                  <m:oMath xmlns:m="http://schemas.openxmlformats.org/officeDocument/2006/math">
                    <m:acc>
                      <m:accPr>
                        <m:chr m:val="̃"/>
                        <m:ctrlPr>
                          <a:rPr kumimoji="0" lang="en-US" altLang="zh-CN" sz="1200" b="0" i="1" u="none" strike="noStrike" cap="none" normalizeH="0" baseline="0" smtClean="0">
                            <a:ln>
                              <a:noFill/>
                            </a:ln>
                            <a:solidFill>
                              <a:srgbClr val="444444"/>
                            </a:solidFill>
                            <a:effectLst/>
                            <a:latin typeface="Cambria Math" panose="02040503050406030204" pitchFamily="18" charset="0"/>
                          </a:rPr>
                        </m:ctrlPr>
                      </m:accPr>
                      <m:e>
                        <m:r>
                          <a:rPr kumimoji="0" lang="en-US" altLang="zh-CN" sz="1200" b="0" i="1" u="none" strike="noStrike" cap="none" normalizeH="0" baseline="0" smtClean="0">
                            <a:ln>
                              <a:noFill/>
                            </a:ln>
                            <a:solidFill>
                              <a:srgbClr val="444444"/>
                            </a:solidFill>
                            <a:effectLst/>
                            <a:latin typeface="Cambria Math" panose="02040503050406030204" pitchFamily="18" charset="0"/>
                          </a:rPr>
                          <m:t>𝑦</m:t>
                        </m:r>
                      </m:e>
                    </m:acc>
                  </m:oMath>
                </a14:m>
                <a:r>
                  <a:rPr kumimoji="0" lang="zh-CN" altLang="zh-CN" sz="1200" b="0" i="0" u="none" strike="noStrike" cap="none" normalizeH="0" baseline="0" dirty="0">
                    <a:ln>
                      <a:noFill/>
                    </a:ln>
                    <a:solidFill>
                      <a:srgbClr val="444444"/>
                    </a:solidFill>
                    <a:effectLst/>
                    <a:latin typeface="Arial" panose="020B0604020202020204" pitchFamily="34" charset="0"/>
                    <a:ea typeface="Open Sans"/>
                  </a:rPr>
                  <a:t>is a noisy label that is the same as </a:t>
                </a: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y</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most of the time, but they can be randomly flipped.</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acc>
                      <m:accPr>
                        <m:chr m:val="̃"/>
                        <m:ctrlPr>
                          <a:rPr kumimoji="0" lang="en-US" altLang="zh-CN" sz="1200" b="0" i="1" u="none" strike="noStrike" cap="none" normalizeH="0" baseline="0" smtClean="0">
                            <a:ln>
                              <a:noFill/>
                            </a:ln>
                            <a:solidFill>
                              <a:srgbClr val="444444"/>
                            </a:solidFill>
                            <a:effectLst/>
                            <a:latin typeface="Cambria Math" panose="02040503050406030204" pitchFamily="18" charset="0"/>
                          </a:rPr>
                        </m:ctrlPr>
                      </m:accPr>
                      <m:e>
                        <m:r>
                          <a:rPr kumimoji="0" lang="en-US" altLang="zh-CN" sz="1200" b="0" i="1" u="none" strike="noStrike" cap="none" normalizeH="0" baseline="0" smtClean="0">
                            <a:ln>
                              <a:noFill/>
                            </a:ln>
                            <a:solidFill>
                              <a:srgbClr val="444444"/>
                            </a:solidFill>
                            <a:effectLst/>
                            <a:latin typeface="Cambria Math" panose="02040503050406030204" pitchFamily="18" charset="0"/>
                          </a:rPr>
                          <m:t> </m:t>
                        </m:r>
                        <m:r>
                          <a:rPr kumimoji="0" lang="en-US" altLang="zh-CN" sz="1200" b="0" i="1" u="none" strike="noStrike" cap="none" normalizeH="0" baseline="0" smtClean="0">
                            <a:ln>
                              <a:noFill/>
                            </a:ln>
                            <a:solidFill>
                              <a:srgbClr val="444444"/>
                            </a:solidFill>
                            <a:effectLst/>
                            <a:latin typeface="Cambria Math" panose="02040503050406030204" pitchFamily="18" charset="0"/>
                          </a:rPr>
                          <m:t>𝑥</m:t>
                        </m:r>
                      </m:e>
                    </m:acc>
                  </m:oMath>
                </a14:m>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is a noisy version of </a:t>
                </a: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x</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generated by adding noise </a:t>
                </a: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ν</a:t>
                </a:r>
                <a:r>
                  <a:rPr kumimoji="0" lang="zh-CN" altLang="zh-CN" sz="1400" b="0" i="0" u="none" strike="noStrike" cap="none" normalizeH="0" baseline="0" dirty="0">
                    <a:ln>
                      <a:noFill/>
                    </a:ln>
                    <a:solidFill>
                      <a:srgbClr val="444444"/>
                    </a:solidFill>
                    <a:effectLst/>
                    <a:latin typeface="Arial" panose="020B0604020202020204" pitchFamily="34" charset="0"/>
                    <a:ea typeface="MathJax_Main"/>
                  </a:rPr>
                  <a:t>∼</a:t>
                </a:r>
                <a:r>
                  <a:rPr kumimoji="0" lang="zh-CN" altLang="zh-CN" sz="1400" b="0" i="0" u="none" strike="noStrike" cap="none" normalizeH="0" baseline="0" dirty="0">
                    <a:ln>
                      <a:noFill/>
                    </a:ln>
                    <a:solidFill>
                      <a:srgbClr val="444444"/>
                    </a:solidFill>
                    <a:effectLst/>
                    <a:latin typeface="Arial" panose="020B0604020202020204" pitchFamily="34" charset="0"/>
                    <a:ea typeface="MathJax_Math-italic"/>
                  </a:rPr>
                  <a:t>p</a:t>
                </a:r>
                <a:r>
                  <a:rPr kumimoji="0" lang="zh-CN" altLang="zh-CN" sz="1200" b="0" i="0" u="none" strike="noStrike" cap="none" normalizeH="0" baseline="0" dirty="0">
                    <a:ln>
                      <a:noFill/>
                    </a:ln>
                    <a:solidFill>
                      <a:srgbClr val="444444"/>
                    </a:solidFill>
                    <a:effectLst/>
                    <a:latin typeface="Arial" panose="020B0604020202020204" pitchFamily="34" charset="0"/>
                    <a:ea typeface="Open Sans"/>
                  </a:rPr>
                  <a:t> to 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2" name="Rectangle 4">
                <a:extLst>
                  <a:ext uri="{FF2B5EF4-FFF2-40B4-BE49-F238E27FC236}">
                    <a16:creationId xmlns:a16="http://schemas.microsoft.com/office/drawing/2014/main" id="{C725C708-8048-4E76-953C-EF3E85D2CA21}"/>
                  </a:ext>
                </a:extLst>
              </p:cNvPr>
              <p:cNvSpPr>
                <a:spLocks noRot="1" noChangeAspect="1" noMove="1" noResize="1" noEditPoints="1" noAdjustHandles="1" noChangeArrowheads="1" noChangeShapeType="1" noTextEdit="1"/>
              </p:cNvSpPr>
              <p:nvPr/>
            </p:nvSpPr>
            <p:spPr bwMode="auto">
              <a:xfrm>
                <a:off x="0" y="4488452"/>
                <a:ext cx="8702552" cy="1969770"/>
              </a:xfrm>
              <a:prstGeom prst="rect">
                <a:avLst/>
              </a:prstGeom>
              <a:blipFill>
                <a:blip r:embed="rId4"/>
                <a:stretch>
                  <a:fillRect t="-2167"/>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54400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DB718-1159-45F2-AD40-C36B95B376A8}"/>
              </a:ext>
            </a:extLst>
          </p:cNvPr>
          <p:cNvSpPr>
            <a:spLocks noGrp="1"/>
          </p:cNvSpPr>
          <p:nvPr>
            <p:ph type="title"/>
          </p:nvPr>
        </p:nvSpPr>
        <p:spPr>
          <a:xfrm>
            <a:off x="609600" y="381000"/>
            <a:ext cx="8229600" cy="685800"/>
          </a:xfrm>
        </p:spPr>
        <p:txBody>
          <a:bodyPr/>
          <a:lstStyle/>
          <a:p>
            <a:r>
              <a:rPr lang="en-US" altLang="zh-CN" sz="2400" dirty="0"/>
              <a:t>Dirac-GAN</a:t>
            </a:r>
            <a:endParaRPr lang="zh-CN" altLang="en-US" sz="2400" dirty="0"/>
          </a:p>
        </p:txBody>
      </p:sp>
      <p:pic>
        <p:nvPicPr>
          <p:cNvPr id="5" name="内容占位符 4">
            <a:extLst>
              <a:ext uri="{FF2B5EF4-FFF2-40B4-BE49-F238E27FC236}">
                <a16:creationId xmlns:a16="http://schemas.microsoft.com/office/drawing/2014/main" id="{D583A93C-C8BD-4D74-9924-3A02673AD7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787" y="1066800"/>
            <a:ext cx="4876800" cy="2638880"/>
          </a:xfrm>
        </p:spPr>
      </p:pic>
      <p:pic>
        <p:nvPicPr>
          <p:cNvPr id="7" name="图片 6">
            <a:extLst>
              <a:ext uri="{FF2B5EF4-FFF2-40B4-BE49-F238E27FC236}">
                <a16:creationId xmlns:a16="http://schemas.microsoft.com/office/drawing/2014/main" id="{9FD70D07-95D5-4561-81B2-C2AA2D02F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5978" y="385762"/>
            <a:ext cx="3767932" cy="5843143"/>
          </a:xfrm>
          <a:prstGeom prst="rect">
            <a:avLst/>
          </a:prstGeom>
        </p:spPr>
      </p:pic>
      <p:pic>
        <p:nvPicPr>
          <p:cNvPr id="9" name="图片 8">
            <a:extLst>
              <a:ext uri="{FF2B5EF4-FFF2-40B4-BE49-F238E27FC236}">
                <a16:creationId xmlns:a16="http://schemas.microsoft.com/office/drawing/2014/main" id="{66465681-3669-431F-8CB9-F876C3FCD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155" y="4914900"/>
            <a:ext cx="4875823" cy="1533525"/>
          </a:xfrm>
          <a:prstGeom prst="rect">
            <a:avLst/>
          </a:prstGeom>
        </p:spPr>
      </p:pic>
    </p:spTree>
    <p:extLst>
      <p:ext uri="{BB962C8B-B14F-4D97-AF65-F5344CB8AC3E}">
        <p14:creationId xmlns:p14="http://schemas.microsoft.com/office/powerpoint/2010/main" val="3734747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FB2BE-140A-4433-962F-5F856A225FAA}"/>
              </a:ext>
            </a:extLst>
          </p:cNvPr>
          <p:cNvSpPr>
            <a:spLocks noGrp="1"/>
          </p:cNvSpPr>
          <p:nvPr>
            <p:ph type="title"/>
          </p:nvPr>
        </p:nvSpPr>
        <p:spPr>
          <a:xfrm>
            <a:off x="457199" y="280087"/>
            <a:ext cx="8229600" cy="685800"/>
          </a:xfrm>
        </p:spPr>
        <p:txBody>
          <a:bodyPr/>
          <a:lstStyle/>
          <a:p>
            <a:r>
              <a:rPr lang="en-US" altLang="zh-CN" sz="2400" dirty="0"/>
              <a:t>RCGAN(robust</a:t>
            </a:r>
            <a:r>
              <a:rPr lang="zh-CN" altLang="en-US" sz="2400" dirty="0"/>
              <a:t> </a:t>
            </a:r>
            <a:r>
              <a:rPr lang="en-US" altLang="zh-CN" sz="2400" dirty="0"/>
              <a:t>conditional</a:t>
            </a:r>
            <a:r>
              <a:rPr lang="zh-CN" altLang="en-US" sz="2400" dirty="0"/>
              <a:t> </a:t>
            </a:r>
            <a:r>
              <a:rPr lang="en-US" altLang="zh-CN" sz="2400" dirty="0"/>
              <a:t>GAN)</a:t>
            </a:r>
            <a:endParaRPr lang="zh-CN" altLang="en-US" sz="2400" dirty="0"/>
          </a:p>
        </p:txBody>
      </p:sp>
      <p:pic>
        <p:nvPicPr>
          <p:cNvPr id="5" name="内容占位符 4">
            <a:extLst>
              <a:ext uri="{FF2B5EF4-FFF2-40B4-BE49-F238E27FC236}">
                <a16:creationId xmlns:a16="http://schemas.microsoft.com/office/drawing/2014/main" id="{C7A6F6EE-8C46-4AD6-A7BD-820BA0AA07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 y="970006"/>
            <a:ext cx="7984045" cy="2743200"/>
          </a:xfrm>
        </p:spPr>
      </p:pic>
      <p:pic>
        <p:nvPicPr>
          <p:cNvPr id="7" name="图片 6">
            <a:extLst>
              <a:ext uri="{FF2B5EF4-FFF2-40B4-BE49-F238E27FC236}">
                <a16:creationId xmlns:a16="http://schemas.microsoft.com/office/drawing/2014/main" id="{3FDD7C50-ACD6-4658-ACBD-E2FDC98B0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318" y="3704968"/>
            <a:ext cx="7979926" cy="2979173"/>
          </a:xfrm>
          <a:prstGeom prst="rect">
            <a:avLst/>
          </a:prstGeom>
        </p:spPr>
      </p:pic>
    </p:spTree>
    <p:extLst>
      <p:ext uri="{BB962C8B-B14F-4D97-AF65-F5344CB8AC3E}">
        <p14:creationId xmlns:p14="http://schemas.microsoft.com/office/powerpoint/2010/main" val="2563158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F571FFB-BCF2-4803-A2A8-84B55AB57D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7675004" cy="2895600"/>
          </a:xfrm>
        </p:spPr>
      </p:pic>
    </p:spTree>
    <p:extLst>
      <p:ext uri="{BB962C8B-B14F-4D97-AF65-F5344CB8AC3E}">
        <p14:creationId xmlns:p14="http://schemas.microsoft.com/office/powerpoint/2010/main" val="2993257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47BC542-F235-4C81-920D-F7D2BAED0A54}"/>
                  </a:ext>
                </a:extLst>
              </p:cNvPr>
              <p:cNvSpPr>
                <a:spLocks noGrp="1"/>
              </p:cNvSpPr>
              <p:nvPr>
                <p:ph idx="1"/>
              </p:nvPr>
            </p:nvSpPr>
            <p:spPr>
              <a:xfrm>
                <a:off x="381000" y="304800"/>
                <a:ext cx="8229600" cy="4419600"/>
              </a:xfrm>
            </p:spPr>
            <p:txBody>
              <a:bodyPr/>
              <a:lstStyle/>
              <a:p>
                <a:pPr marL="0" indent="0">
                  <a:buNone/>
                </a:pPr>
                <a:r>
                  <a:rPr lang="en-US" altLang="zh-CN" sz="2000" dirty="0"/>
                  <a:t>neural network distance</a:t>
                </a:r>
              </a:p>
              <a:p>
                <a:pPr marL="0" indent="0">
                  <a:buNone/>
                </a:pPr>
                <a:endParaRPr lang="en-US" altLang="zh-CN" sz="2000" dirty="0"/>
              </a:p>
              <a:p>
                <a:pPr marL="0" indent="0">
                  <a:buNone/>
                </a:pPr>
                <a:r>
                  <a:rPr lang="en-US" altLang="zh-CN" sz="1600" dirty="0"/>
                  <a:t>where P is the distribution of the real data, Q is that of the generated data, and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𝜙</m:t>
                        </m:r>
                      </m:sub>
                    </m:sSub>
                  </m:oMath>
                </a14:m>
                <a:r>
                  <a:rPr lang="en-US" altLang="zh-CN" sz="1600" dirty="0"/>
                  <a:t>is the constant correction term to ensure that </a:t>
                </a:r>
                <a14:m>
                  <m:oMath xmlns:m="http://schemas.openxmlformats.org/officeDocument/2006/math">
                    <m:sSub>
                      <m:sSubPr>
                        <m:ctrlPr>
                          <a:rPr lang="en-US" altLang="zh-CN" sz="1600" b="0" i="1" dirty="0" smtClean="0">
                            <a:latin typeface="Cambria Math" panose="02040503050406030204" pitchFamily="18" charset="0"/>
                          </a:rPr>
                        </m:ctrlPr>
                      </m:sSubPr>
                      <m:e>
                        <m:r>
                          <a:rPr lang="en-US" altLang="zh-CN" sz="1600" i="1" dirty="0" smtClean="0">
                            <a:latin typeface="Cambria Math" panose="02040503050406030204" pitchFamily="18" charset="0"/>
                          </a:rPr>
                          <m:t>𝑑</m:t>
                        </m:r>
                      </m:e>
                      <m:sub>
                        <m:r>
                          <a:rPr lang="en-US" altLang="zh-CN" sz="1600" b="0" i="1" dirty="0" smtClean="0">
                            <a:latin typeface="Cambria Math" panose="02040503050406030204" pitchFamily="18" charset="0"/>
                          </a:rPr>
                          <m:t>𝐹</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𝜙</m:t>
                        </m:r>
                      </m:sub>
                    </m:sSub>
                    <m:r>
                      <a:rPr lang="en-US" altLang="zh-CN" sz="1600" i="1" dirty="0">
                        <a:latin typeface="Cambria Math" panose="02040503050406030204" pitchFamily="18" charset="0"/>
                      </a:rPr>
                      <m:t>(</m:t>
                    </m:r>
                    <m:r>
                      <a:rPr lang="en-US" altLang="zh-CN" sz="1600" i="1" dirty="0">
                        <a:latin typeface="Cambria Math" panose="02040503050406030204" pitchFamily="18" charset="0"/>
                      </a:rPr>
                      <m:t>𝑃</m:t>
                    </m:r>
                    <m:r>
                      <a:rPr lang="en-US" altLang="zh-CN" sz="1600" b="0" i="1" dirty="0" smtClean="0">
                        <a:latin typeface="Cambria Math" panose="02040503050406030204" pitchFamily="18" charset="0"/>
                      </a:rPr>
                      <m:t>,</m:t>
                    </m:r>
                    <m:r>
                      <a:rPr lang="en-US" altLang="zh-CN" sz="1600" i="1" dirty="0">
                        <a:latin typeface="Cambria Math" panose="02040503050406030204" pitchFamily="18" charset="0"/>
                      </a:rPr>
                      <m:t> </m:t>
                    </m:r>
                    <m:r>
                      <a:rPr lang="en-US" altLang="zh-CN" sz="1600" i="1" dirty="0">
                        <a:latin typeface="Cambria Math" panose="02040503050406030204" pitchFamily="18" charset="0"/>
                      </a:rPr>
                      <m:t>𝑃</m:t>
                    </m:r>
                    <m:r>
                      <a:rPr lang="en-US" altLang="zh-CN" sz="1600" i="1" dirty="0">
                        <a:latin typeface="Cambria Math" panose="02040503050406030204" pitchFamily="18" charset="0"/>
                      </a:rPr>
                      <m:t>) = 0</m:t>
                    </m:r>
                  </m:oMath>
                </a14:m>
                <a:r>
                  <a:rPr lang="en-US" altLang="zh-CN" sz="1600" dirty="0"/>
                  <a:t>.</a:t>
                </a:r>
                <a:endParaRPr lang="zh-CN" altLang="en-US" sz="1600" dirty="0"/>
              </a:p>
            </p:txBody>
          </p:sp>
        </mc:Choice>
        <mc:Fallback xmlns="">
          <p:sp>
            <p:nvSpPr>
              <p:cNvPr id="3" name="内容占位符 2">
                <a:extLst>
                  <a:ext uri="{FF2B5EF4-FFF2-40B4-BE49-F238E27FC236}">
                    <a16:creationId xmlns:a16="http://schemas.microsoft.com/office/drawing/2014/main" id="{847BC542-F235-4C81-920D-F7D2BAED0A54}"/>
                  </a:ext>
                </a:extLst>
              </p:cNvPr>
              <p:cNvSpPr>
                <a:spLocks noGrp="1" noRot="1" noChangeAspect="1" noMove="1" noResize="1" noEditPoints="1" noAdjustHandles="1" noChangeArrowheads="1" noChangeShapeType="1" noTextEdit="1"/>
              </p:cNvSpPr>
              <p:nvPr>
                <p:ph idx="1"/>
              </p:nvPr>
            </p:nvSpPr>
            <p:spPr>
              <a:xfrm>
                <a:off x="381000" y="304800"/>
                <a:ext cx="8229600" cy="4419600"/>
              </a:xfrm>
              <a:blipFill>
                <a:blip r:embed="rId3"/>
                <a:stretch>
                  <a:fillRect l="-815" t="-55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691CF59-C2B7-4C8B-BD0E-A32C04E7F8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609600"/>
            <a:ext cx="4902200" cy="406400"/>
          </a:xfrm>
          <a:prstGeom prst="rect">
            <a:avLst/>
          </a:prstGeom>
        </p:spPr>
      </p:pic>
      <p:pic>
        <p:nvPicPr>
          <p:cNvPr id="7" name="图片 6">
            <a:extLst>
              <a:ext uri="{FF2B5EF4-FFF2-40B4-BE49-F238E27FC236}">
                <a16:creationId xmlns:a16="http://schemas.microsoft.com/office/drawing/2014/main" id="{640FDD6F-6D76-4E3C-A42C-D6E63D949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2692400"/>
            <a:ext cx="8028182" cy="1219200"/>
          </a:xfrm>
          <a:prstGeom prst="rect">
            <a:avLst/>
          </a:prstGeom>
        </p:spPr>
      </p:pic>
    </p:spTree>
    <p:extLst>
      <p:ext uri="{BB962C8B-B14F-4D97-AF65-F5344CB8AC3E}">
        <p14:creationId xmlns:p14="http://schemas.microsoft.com/office/powerpoint/2010/main" val="2939363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标题 3">
            <a:extLst>
              <a:ext uri="{FF2B5EF4-FFF2-40B4-BE49-F238E27FC236}">
                <a16:creationId xmlns:a16="http://schemas.microsoft.com/office/drawing/2014/main" id="{3B7E0496-B2F4-4629-BC83-B28D32ADA881}"/>
              </a:ext>
            </a:extLst>
          </p:cNvPr>
          <p:cNvSpPr>
            <a:spLocks noGrp="1" noChangeArrowheads="1"/>
          </p:cNvSpPr>
          <p:nvPr>
            <p:ph type="title"/>
          </p:nvPr>
        </p:nvSpPr>
        <p:spPr/>
        <p:txBody>
          <a:bodyPr/>
          <a:lstStyle/>
          <a:p>
            <a:r>
              <a:rPr lang="en-US" altLang="zh-CN" sz="2400" dirty="0"/>
              <a:t>Adversarial divergence</a:t>
            </a:r>
            <a:endParaRPr lang="zh-CN" altLang="en-US" sz="2400" dirty="0"/>
          </a:p>
        </p:txBody>
      </p:sp>
      <p:pic>
        <p:nvPicPr>
          <p:cNvPr id="16388" name="图片 5">
            <a:extLst>
              <a:ext uri="{FF2B5EF4-FFF2-40B4-BE49-F238E27FC236}">
                <a16:creationId xmlns:a16="http://schemas.microsoft.com/office/drawing/2014/main" id="{CB12194A-2BC6-490D-B9F6-AF48D97D1C26}"/>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743200" y="2743200"/>
            <a:ext cx="268763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F727C647-EA00-4D98-BC7E-0389A3AEEE40}"/>
                  </a:ext>
                </a:extLst>
              </p:cNvPr>
              <p:cNvSpPr txBox="1">
                <a:spLocks noChangeArrowheads="1"/>
              </p:cNvSpPr>
              <p:nvPr/>
            </p:nvSpPr>
            <p:spPr bwMode="auto">
              <a:xfrm>
                <a:off x="440267" y="2133600"/>
                <a:ext cx="8229600" cy="4419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altLang="zh-CN" sz="2000" kern="0" dirty="0"/>
                  <a:t>GAN</a:t>
                </a:r>
                <a:r>
                  <a:rPr lang="zh-CN" altLang="en-US" sz="2000" kern="0" dirty="0"/>
                  <a:t>的目标函数可以写成如下形式</a:t>
                </a:r>
                <a:endParaRPr lang="en-US" altLang="zh-CN" sz="2000" kern="0" dirty="0"/>
              </a:p>
              <a:p>
                <a:pPr marL="0" indent="0">
                  <a:buNone/>
                </a:pPr>
                <a:endParaRPr lang="en-US" altLang="zh-CN" sz="2000" kern="0" dirty="0"/>
              </a:p>
              <a:p>
                <a:pPr marL="0" indent="0">
                  <a:buNone/>
                </a:pPr>
                <a:endParaRPr lang="en-US" altLang="zh-CN" sz="2000" kern="0" dirty="0"/>
              </a:p>
              <a:p>
                <a:pPr marL="0" indent="0">
                  <a:buNone/>
                </a:pPr>
                <a:r>
                  <a:rPr lang="zh-CN" altLang="en-US" sz="2000" kern="0" dirty="0"/>
                  <a:t>这里</a:t>
                </a:r>
                <a14:m>
                  <m:oMath xmlns:m="http://schemas.openxmlformats.org/officeDocument/2006/math">
                    <m:r>
                      <a:rPr lang="en-US" altLang="zh-CN" sz="2000" b="0" i="1" kern="0" smtClean="0">
                        <a:latin typeface="Cambria Math" panose="02040503050406030204" pitchFamily="18" charset="0"/>
                      </a:rPr>
                      <m:t>𝜇</m:t>
                    </m:r>
                    <m:r>
                      <a:rPr lang="zh-CN" altLang="en-US" sz="2000" i="1" kern="0">
                        <a:latin typeface="Cambria Math" panose="02040503050406030204" pitchFamily="18" charset="0"/>
                      </a:rPr>
                      <m:t>是</m:t>
                    </m:r>
                  </m:oMath>
                </a14:m>
                <a:r>
                  <a:rPr lang="zh-CN" altLang="en-US" sz="2000" kern="0" dirty="0"/>
                  <a:t>真实数据分布，</a:t>
                </a:r>
                <a14:m>
                  <m:oMath xmlns:m="http://schemas.openxmlformats.org/officeDocument/2006/math">
                    <m:r>
                      <a:rPr lang="en-US" altLang="zh-CN" sz="2000" b="0" i="1" kern="0" smtClean="0">
                        <a:latin typeface="Cambria Math" panose="02040503050406030204" pitchFamily="18" charset="0"/>
                      </a:rPr>
                      <m:t>𝜈</m:t>
                    </m:r>
                  </m:oMath>
                </a14:m>
                <a:r>
                  <a:rPr lang="zh-CN" altLang="en-US" sz="2000" kern="0" dirty="0"/>
                  <a:t>是生成器得到的数据分布</a:t>
                </a:r>
                <a:endParaRPr lang="en-US" altLang="zh-CN" sz="2000" kern="0" dirty="0"/>
              </a:p>
              <a:p>
                <a:pPr marL="0" indent="0">
                  <a:buNone/>
                </a:pPr>
                <a:endParaRPr lang="en-US" altLang="zh-CN" sz="2000" kern="0" dirty="0"/>
              </a:p>
              <a:p>
                <a:pPr marL="0" indent="0">
                  <a:buNone/>
                </a:pPr>
                <a:endParaRPr lang="en-US" altLang="zh-CN" sz="2000" kern="0" dirty="0"/>
              </a:p>
              <a:p>
                <a:pPr marL="0" indent="0">
                  <a:buNone/>
                </a:pPr>
                <a:endParaRPr lang="en-US" altLang="zh-CN" sz="2000" kern="0" dirty="0"/>
              </a:p>
              <a:p>
                <a:pPr marL="0" indent="0">
                  <a:buNone/>
                </a:pPr>
                <a:endParaRPr lang="en-US" altLang="zh-CN" sz="2000" kern="0" dirty="0"/>
              </a:p>
              <a:p>
                <a:pPr marL="0" indent="0">
                  <a:buNone/>
                </a:pPr>
                <a:endParaRPr lang="en-US" altLang="zh-CN" sz="2000" kern="0" dirty="0"/>
              </a:p>
            </p:txBody>
          </p:sp>
        </mc:Choice>
        <mc:Fallback xmlns="">
          <p:sp>
            <p:nvSpPr>
              <p:cNvPr id="5" name="Rectangle 3">
                <a:extLst>
                  <a:ext uri="{FF2B5EF4-FFF2-40B4-BE49-F238E27FC236}">
                    <a16:creationId xmlns:a16="http://schemas.microsoft.com/office/drawing/2014/main" id="{F727C647-EA00-4D98-BC7E-0389A3AEEE40}"/>
                  </a:ext>
                </a:extLst>
              </p:cNvPr>
              <p:cNvSpPr txBox="1">
                <a:spLocks noRot="1" noChangeAspect="1" noMove="1" noResize="1" noEditPoints="1" noAdjustHandles="1" noChangeArrowheads="1" noChangeShapeType="1" noTextEdit="1"/>
              </p:cNvSpPr>
              <p:nvPr/>
            </p:nvSpPr>
            <p:spPr bwMode="auto">
              <a:xfrm>
                <a:off x="440267" y="2133600"/>
                <a:ext cx="8229600" cy="4419600"/>
              </a:xfrm>
              <a:prstGeom prst="rect">
                <a:avLst/>
              </a:prstGeom>
              <a:blipFill>
                <a:blip r:embed="rId5"/>
                <a:stretch>
                  <a:fillRect l="-741" t="-96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555ED28-B2CB-4A4C-A3C6-D24A31903C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962400"/>
            <a:ext cx="7731492" cy="1511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03C1E2B-42C1-4D7E-A3B1-7EA02896EF72}"/>
              </a:ext>
            </a:extLst>
          </p:cNvPr>
          <p:cNvSpPr>
            <a:spLocks noGrp="1" noChangeArrowheads="1"/>
          </p:cNvSpPr>
          <p:nvPr>
            <p:ph type="title"/>
          </p:nvPr>
        </p:nvSpPr>
        <p:spPr>
          <a:xfrm>
            <a:off x="488731" y="304800"/>
            <a:ext cx="8229600" cy="685800"/>
          </a:xfrm>
        </p:spPr>
        <p:txBody>
          <a:bodyPr/>
          <a:lstStyle/>
          <a:p>
            <a:pPr eaLnBrk="1" hangingPunct="1"/>
            <a:r>
              <a:rPr lang="zh-CN" altLang="en-US" sz="2400" dirty="0"/>
              <a:t>常见模型在</a:t>
            </a:r>
            <a:r>
              <a:rPr lang="en-US" altLang="zh-CN" sz="2400" dirty="0"/>
              <a:t>adversarial divergency</a:t>
            </a:r>
            <a:r>
              <a:rPr lang="zh-CN" altLang="en-US" sz="2400" dirty="0"/>
              <a:t>形式下的表示</a:t>
            </a:r>
            <a:endParaRPr lang="zh-CN" altLang="zh-CN" sz="2400" dirty="0"/>
          </a:p>
        </p:txBody>
      </p:sp>
      <p:sp>
        <p:nvSpPr>
          <p:cNvPr id="6" name="Rectangle 3">
            <a:extLst>
              <a:ext uri="{FF2B5EF4-FFF2-40B4-BE49-F238E27FC236}">
                <a16:creationId xmlns:a16="http://schemas.microsoft.com/office/drawing/2014/main" id="{77970539-EB2C-4D9F-BB18-EB0A02CF7D57}"/>
              </a:ext>
            </a:extLst>
          </p:cNvPr>
          <p:cNvSpPr txBox="1">
            <a:spLocks noChangeArrowheads="1"/>
          </p:cNvSpPr>
          <p:nvPr/>
        </p:nvSpPr>
        <p:spPr bwMode="auto">
          <a:xfrm>
            <a:off x="457200" y="21336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endParaRPr lang="en-US" altLang="zh-CN" sz="2000" kern="0" dirty="0"/>
          </a:p>
        </p:txBody>
      </p:sp>
      <p:pic>
        <p:nvPicPr>
          <p:cNvPr id="3" name="图片 2">
            <a:extLst>
              <a:ext uri="{FF2B5EF4-FFF2-40B4-BE49-F238E27FC236}">
                <a16:creationId xmlns:a16="http://schemas.microsoft.com/office/drawing/2014/main" id="{86832C53-61EC-43A7-B65F-35A21858C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31" y="1028457"/>
            <a:ext cx="8229600" cy="3255060"/>
          </a:xfrm>
          <a:prstGeom prst="rect">
            <a:avLst/>
          </a:prstGeom>
        </p:spPr>
      </p:pic>
      <p:pic>
        <p:nvPicPr>
          <p:cNvPr id="10" name="图片 9">
            <a:extLst>
              <a:ext uri="{FF2B5EF4-FFF2-40B4-BE49-F238E27FC236}">
                <a16:creationId xmlns:a16="http://schemas.microsoft.com/office/drawing/2014/main" id="{14428108-C230-4070-A500-25A727160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731" y="4233317"/>
            <a:ext cx="7754470" cy="2133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F04B481-31D9-4AC6-8C63-9FBA035F098C}"/>
              </a:ext>
            </a:extLst>
          </p:cNvPr>
          <p:cNvSpPr>
            <a:spLocks noGrp="1"/>
          </p:cNvSpPr>
          <p:nvPr>
            <p:ph type="title"/>
          </p:nvPr>
        </p:nvSpPr>
        <p:spPr/>
        <p:txBody>
          <a:bodyPr/>
          <a:lstStyle/>
          <a:p>
            <a:r>
              <a:rPr lang="zh-CN" altLang="en-US" sz="2400" dirty="0"/>
              <a:t>收敛性</a:t>
            </a:r>
          </a:p>
        </p:txBody>
      </p:sp>
      <p:grpSp>
        <p:nvGrpSpPr>
          <p:cNvPr id="11" name="组合 10">
            <a:extLst>
              <a:ext uri="{FF2B5EF4-FFF2-40B4-BE49-F238E27FC236}">
                <a16:creationId xmlns:a16="http://schemas.microsoft.com/office/drawing/2014/main" id="{7AC70B6D-D9D0-4C13-9CD8-710143C7C72D}"/>
              </a:ext>
            </a:extLst>
          </p:cNvPr>
          <p:cNvGrpSpPr/>
          <p:nvPr/>
        </p:nvGrpSpPr>
        <p:grpSpPr>
          <a:xfrm>
            <a:off x="381000" y="2116904"/>
            <a:ext cx="8229600" cy="3140896"/>
            <a:chOff x="381000" y="2116904"/>
            <a:chExt cx="7892472" cy="2767122"/>
          </a:xfrm>
        </p:grpSpPr>
        <p:pic>
          <p:nvPicPr>
            <p:cNvPr id="7" name="图片 6">
              <a:extLst>
                <a:ext uri="{FF2B5EF4-FFF2-40B4-BE49-F238E27FC236}">
                  <a16:creationId xmlns:a16="http://schemas.microsoft.com/office/drawing/2014/main" id="{8A843DF6-AC14-488A-8A01-560061DEF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810000"/>
              <a:ext cx="7892472" cy="1074026"/>
            </a:xfrm>
            <a:prstGeom prst="rect">
              <a:avLst/>
            </a:prstGeom>
          </p:spPr>
        </p:pic>
        <p:pic>
          <p:nvPicPr>
            <p:cNvPr id="10" name="图片 9">
              <a:extLst>
                <a:ext uri="{FF2B5EF4-FFF2-40B4-BE49-F238E27FC236}">
                  <a16:creationId xmlns:a16="http://schemas.microsoft.com/office/drawing/2014/main" id="{072E7561-A2EB-4D17-97EF-E78BDCB44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116904"/>
              <a:ext cx="7620000" cy="1576826"/>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87AD5E2-FC9E-4A56-9888-AB206AA54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66800"/>
            <a:ext cx="8373131" cy="3067050"/>
          </a:xfrm>
          <a:prstGeom prst="rect">
            <a:avLst/>
          </a:prstGeom>
        </p:spPr>
      </p:pic>
      <p:pic>
        <p:nvPicPr>
          <p:cNvPr id="9" name="图片 8">
            <a:extLst>
              <a:ext uri="{FF2B5EF4-FFF2-40B4-BE49-F238E27FC236}">
                <a16:creationId xmlns:a16="http://schemas.microsoft.com/office/drawing/2014/main" id="{75D03D42-1D15-4387-96A1-084B564AB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982" y="4133850"/>
            <a:ext cx="7900036" cy="1320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9EB371-3BFC-47FB-AC8F-EC8F0FB4FD62}"/>
              </a:ext>
            </a:extLst>
          </p:cNvPr>
          <p:cNvSpPr>
            <a:spLocks noGrp="1"/>
          </p:cNvSpPr>
          <p:nvPr>
            <p:ph type="title"/>
          </p:nvPr>
        </p:nvSpPr>
        <p:spPr/>
        <p:txBody>
          <a:bodyPr/>
          <a:lstStyle/>
          <a:p>
            <a:r>
              <a:rPr lang="zh-CN" altLang="en-US" sz="2400" dirty="0"/>
              <a:t>收敛性的结论</a:t>
            </a:r>
          </a:p>
        </p:txBody>
      </p:sp>
      <p:pic>
        <p:nvPicPr>
          <p:cNvPr id="7" name="图片 6">
            <a:extLst>
              <a:ext uri="{FF2B5EF4-FFF2-40B4-BE49-F238E27FC236}">
                <a16:creationId xmlns:a16="http://schemas.microsoft.com/office/drawing/2014/main" id="{5861A4B6-5AF8-4DA7-B379-71304F821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770" y="1981200"/>
            <a:ext cx="8134460" cy="2895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7C2F479-C579-4DC5-8329-85FB43F6F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00400"/>
            <a:ext cx="8985867" cy="3493187"/>
          </a:xfrm>
          <a:prstGeom prst="rect">
            <a:avLst/>
          </a:prstGeom>
        </p:spPr>
      </p:pic>
      <p:sp>
        <p:nvSpPr>
          <p:cNvPr id="21506" name="Rectangle 2">
            <a:extLst>
              <a:ext uri="{FF2B5EF4-FFF2-40B4-BE49-F238E27FC236}">
                <a16:creationId xmlns:a16="http://schemas.microsoft.com/office/drawing/2014/main" id="{E7D811A9-2EA2-4439-8D4F-CC5343E726BF}"/>
              </a:ext>
            </a:extLst>
          </p:cNvPr>
          <p:cNvSpPr>
            <a:spLocks noGrp="1" noChangeArrowheads="1"/>
          </p:cNvSpPr>
          <p:nvPr>
            <p:ph type="title"/>
          </p:nvPr>
        </p:nvSpPr>
        <p:spPr>
          <a:xfrm>
            <a:off x="457200" y="533400"/>
            <a:ext cx="9144000" cy="685800"/>
          </a:xfrm>
        </p:spPr>
        <p:txBody>
          <a:bodyPr/>
          <a:lstStyle/>
          <a:p>
            <a:pPr eaLnBrk="1" hangingPunct="1"/>
            <a:r>
              <a:rPr lang="zh-CN" altLang="en-US" sz="3200" dirty="0"/>
              <a:t>比较不同的</a:t>
            </a:r>
            <a:r>
              <a:rPr lang="en-US" altLang="zh-CN" sz="3200" dirty="0"/>
              <a:t> GAN</a:t>
            </a:r>
            <a:r>
              <a:rPr lang="zh-CN" altLang="en-US" sz="3200" dirty="0"/>
              <a:t>对应的</a:t>
            </a:r>
            <a:r>
              <a:rPr lang="en-US" altLang="zh-CN" sz="3200" dirty="0"/>
              <a:t>adversarial divergency</a:t>
            </a:r>
            <a:endParaRPr lang="zh-CN" altLang="zh-CN" sz="3200" dirty="0"/>
          </a:p>
        </p:txBody>
      </p:sp>
      <p:pic>
        <p:nvPicPr>
          <p:cNvPr id="5" name="图片 4">
            <a:extLst>
              <a:ext uri="{FF2B5EF4-FFF2-40B4-BE49-F238E27FC236}">
                <a16:creationId xmlns:a16="http://schemas.microsoft.com/office/drawing/2014/main" id="{E89D7A90-0712-4B58-A414-65CC93E41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309857"/>
            <a:ext cx="8229600" cy="21468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531" name="内容占位符 1">
                <a:extLst>
                  <a:ext uri="{FF2B5EF4-FFF2-40B4-BE49-F238E27FC236}">
                    <a16:creationId xmlns:a16="http://schemas.microsoft.com/office/drawing/2014/main" id="{8041BBAF-D667-4457-BEC4-23A52FE12EAC}"/>
                  </a:ext>
                </a:extLst>
              </p:cNvPr>
              <p:cNvSpPr>
                <a:spLocks noGrp="1" noChangeArrowheads="1"/>
              </p:cNvSpPr>
              <p:nvPr>
                <p:ph idx="1"/>
              </p:nvPr>
            </p:nvSpPr>
            <p:spPr/>
            <p:txBody>
              <a:bodyPr/>
              <a:lstStyle/>
              <a:p>
                <a:pPr marL="0" indent="0">
                  <a:buFontTx/>
                  <a:buNone/>
                </a:pPr>
                <a:r>
                  <a:rPr lang="zh-CN" altLang="en-US" sz="2000" dirty="0"/>
                  <a:t>优化领域的经典问题：优化传输（</a:t>
                </a:r>
                <a:r>
                  <a:rPr lang="en-US" altLang="zh-CN" sz="2000" dirty="0"/>
                  <a:t>optimal transport</a:t>
                </a:r>
                <a:r>
                  <a:rPr lang="zh-CN" altLang="en-US" sz="2000" dirty="0"/>
                  <a:t>）</a:t>
                </a:r>
                <a:endParaRPr lang="en-US" altLang="zh-CN" sz="2000" dirty="0"/>
              </a:p>
              <a:p>
                <a:pPr marL="0" indent="0">
                  <a:buFontTx/>
                  <a:buNone/>
                </a:pPr>
                <a:r>
                  <a:rPr lang="zh-CN" altLang="en-US" sz="2000" dirty="0"/>
                  <a:t>给定</a:t>
                </a:r>
                <a14:m>
                  <m:oMath xmlns:m="http://schemas.openxmlformats.org/officeDocument/2006/math">
                    <m:r>
                      <m:rPr>
                        <m:sty m:val="p"/>
                      </m:rPr>
                      <a:rPr lang="en-US" altLang="zh-CN" sz="2000" i="1" dirty="0">
                        <a:latin typeface="Cambria Math" panose="02040503050406030204" pitchFamily="18" charset="0"/>
                      </a:rPr>
                      <m:t>c</m:t>
                    </m:r>
                    <m:d>
                      <m:dPr>
                        <m:ctrlPr>
                          <a:rPr lang="en-US" altLang="zh-CN" sz="2000" b="0" i="1" dirty="0" smtClean="0">
                            <a:latin typeface="Cambria Math" panose="02040503050406030204" pitchFamily="18" charset="0"/>
                          </a:rPr>
                        </m:ctrlPr>
                      </m:dPr>
                      <m:e>
                        <m:r>
                          <m:rPr>
                            <m:sty m:val="p"/>
                          </m:rPr>
                          <a:rPr lang="en-US" altLang="zh-CN" sz="2000" b="0" i="0" dirty="0" smtClean="0">
                            <a:latin typeface="Cambria Math" panose="02040503050406030204" pitchFamily="18" charset="0"/>
                          </a:rPr>
                          <m:t>x</m:t>
                        </m:r>
                        <m:r>
                          <a:rPr lang="en-US" altLang="zh-CN" sz="2000" b="0" i="0" dirty="0" smtClean="0">
                            <a:latin typeface="Cambria Math" panose="02040503050406030204" pitchFamily="18" charset="0"/>
                          </a:rPr>
                          <m:t>,</m:t>
                        </m:r>
                        <m:r>
                          <m:rPr>
                            <m:sty m:val="p"/>
                          </m:rPr>
                          <a:rPr lang="en-US" altLang="zh-CN" sz="2000" b="0" i="0" dirty="0" smtClean="0">
                            <a:latin typeface="Cambria Math" panose="02040503050406030204" pitchFamily="18" charset="0"/>
                          </a:rPr>
                          <m:t>y</m:t>
                        </m:r>
                      </m:e>
                    </m:d>
                    <m:r>
                      <a:rPr lang="en-US" altLang="zh-CN" sz="2000" b="0" i="1" dirty="0" smtClean="0">
                        <a:latin typeface="Cambria Math" panose="02040503050406030204" pitchFamily="18" charset="0"/>
                      </a:rPr>
                      <m:t>≥0</m:t>
                    </m:r>
                    <m:r>
                      <a:rPr lang="en-US" altLang="zh-CN" sz="2000" b="0" i="0" dirty="0" smtClean="0">
                        <a:latin typeface="Cambria Math" panose="02040503050406030204" pitchFamily="18" charset="0"/>
                      </a:rPr>
                      <m:t>,</m:t>
                    </m:r>
                    <m:r>
                      <m:rPr>
                        <m:sty m:val="p"/>
                      </m:rPr>
                      <a:rPr lang="en-US" altLang="zh-CN" sz="2000" b="0" i="0" dirty="0" smtClean="0">
                        <a:latin typeface="Cambria Math" panose="02040503050406030204" pitchFamily="18" charset="0"/>
                      </a:rPr>
                      <m:t>x</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𝑋</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𝑌</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𝑋</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𝑌</m:t>
                    </m:r>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𝑅</m:t>
                        </m:r>
                      </m:e>
                      <m:sup>
                        <m:r>
                          <a:rPr lang="en-US" altLang="zh-CN" sz="2000" b="0" i="1" dirty="0" smtClean="0">
                            <a:latin typeface="Cambria Math" panose="02040503050406030204" pitchFamily="18" charset="0"/>
                          </a:rPr>
                          <m:t>𝑑</m:t>
                        </m:r>
                      </m:sup>
                    </m:sSup>
                  </m:oMath>
                </a14:m>
                <a:endParaRPr lang="en-US" altLang="zh-CN" sz="2000" b="0" dirty="0"/>
              </a:p>
              <a:p>
                <a:pPr marL="0" indent="0">
                  <a:buFontTx/>
                  <a:buNone/>
                </a:pPr>
                <a:r>
                  <a:rPr lang="zh-CN" altLang="en-US" sz="2000" dirty="0"/>
                  <a:t>以及</a:t>
                </a:r>
                <a14:m>
                  <m:oMath xmlns:m="http://schemas.openxmlformats.org/officeDocument/2006/math">
                    <m:r>
                      <a:rPr lang="zh-CN" altLang="en-US" sz="2000" b="0" i="1" dirty="0">
                        <a:latin typeface="Cambria Math" panose="02040503050406030204" pitchFamily="18" charset="0"/>
                      </a:rPr>
                      <m:t>分别</m:t>
                    </m:r>
                    <m:r>
                      <a:rPr lang="zh-CN" altLang="en-US" sz="2000" i="1" dirty="0" smtClean="0">
                        <a:latin typeface="Cambria Math" panose="02040503050406030204" pitchFamily="18" charset="0"/>
                      </a:rPr>
                      <m:t>在</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r>
                      <a:rPr lang="zh-CN" altLang="en-US" sz="2000" i="1">
                        <a:latin typeface="Cambria Math" panose="02040503050406030204" pitchFamily="18" charset="0"/>
                      </a:rPr>
                      <m:t>上</m:t>
                    </m:r>
                  </m:oMath>
                </a14:m>
                <a:r>
                  <a:rPr lang="zh-CN" altLang="en-US" sz="2000" dirty="0"/>
                  <a:t>的概率测度</a:t>
                </a:r>
                <a14:m>
                  <m:oMath xmlns:m="http://schemas.openxmlformats.org/officeDocument/2006/math">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r>
                      <a:rPr lang="zh-CN" altLang="en-US" sz="2000" i="1">
                        <a:latin typeface="Cambria Math" panose="02040503050406030204" pitchFamily="18" charset="0"/>
                      </a:rPr>
                      <m:t>。</m:t>
                    </m:r>
                  </m:oMath>
                </a14:m>
                <a:endParaRPr lang="en-US" altLang="zh-CN" sz="2000" dirty="0"/>
              </a:p>
              <a:p>
                <a:pPr marL="0" indent="0">
                  <a:buFontTx/>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𝑚𝑖𝑛𝑖𝑚𝑖𝑧𝑒</m:t>
                      </m:r>
                      <m:r>
                        <a:rPr lang="en-US" altLang="zh-CN" sz="2000" b="0" i="1" smtClean="0">
                          <a:latin typeface="Cambria Math" panose="02040503050406030204" pitchFamily="18" charset="0"/>
                        </a:rPr>
                        <m:t>       </m:t>
                      </m:r>
                      <m:nary>
                        <m:naryPr>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𝑋</m:t>
                          </m:r>
                        </m:sub>
                        <m:sup/>
                        <m:e>
                          <m:nary>
                            <m:naryPr>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𝑌</m:t>
                              </m:r>
                            </m:sub>
                            <m:sup/>
                            <m:e>
                              <m:r>
                                <a:rPr lang="en-US" altLang="zh-CN" sz="2000" b="0" i="1" smtClean="0">
                                  <a:latin typeface="Cambria Math" panose="02040503050406030204" pitchFamily="18" charset="0"/>
                                </a:rPr>
                                <m:t>𝑐</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e>
                          </m:nary>
                          <m:r>
                            <a:rPr lang="en-US" altLang="zh-CN" sz="2000" b="0" i="1" smtClean="0">
                              <a:latin typeface="Cambria Math" panose="02040503050406030204" pitchFamily="18" charset="0"/>
                            </a:rPr>
                            <m:t>𝜋</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𝑑𝑥𝑑𝑦</m:t>
                          </m:r>
                        </m:e>
                      </m:nary>
                    </m:oMath>
                  </m:oMathPara>
                </a14:m>
                <a:endParaRPr lang="en-US" altLang="zh-CN" sz="2000" b="0" dirty="0"/>
              </a:p>
              <a:p>
                <a:pPr marL="0" indent="0">
                  <a:buFontTx/>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𝑠𝑢𝑏𝑗𝑒𝑐𝑡</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𝑡𝑜</m:t>
                      </m:r>
                      <m:r>
                        <a:rPr lang="en-US" altLang="zh-CN" sz="2000" b="0" i="1" smtClean="0">
                          <a:latin typeface="Cambria Math" panose="02040503050406030204" pitchFamily="18" charset="0"/>
                        </a:rPr>
                        <m:t> </m:t>
                      </m:r>
                      <m:nary>
                        <m:naryPr>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𝑌</m:t>
                          </m:r>
                        </m:sub>
                        <m:sup/>
                        <m:e>
                          <m:r>
                            <a:rPr lang="en-US" altLang="zh-CN" sz="2000" b="0" i="1" smtClean="0">
                              <a:latin typeface="Cambria Math" panose="02040503050406030204" pitchFamily="18" charset="0"/>
                            </a:rPr>
                            <m:t>𝜋</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𝑑𝑦</m:t>
                          </m:r>
                          <m:r>
                            <a:rPr lang="en-US" altLang="zh-CN" sz="2000" b="0" i="1" smtClean="0">
                              <a:latin typeface="Cambria Math" panose="02040503050406030204" pitchFamily="18" charset="0"/>
                            </a:rPr>
                            <m:t>=</m:t>
                          </m:r>
                        </m:e>
                      </m:nary>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oMath>
                  </m:oMathPara>
                </a14:m>
                <a:endParaRPr lang="en-US" altLang="zh-CN" sz="2000" dirty="0"/>
              </a:p>
              <a:p>
                <a:pPr marL="0" indent="0">
                  <a:buFontTx/>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                      </m:t>
                      </m:r>
                      <m:nary>
                        <m:naryPr>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𝑋</m:t>
                          </m:r>
                        </m:sub>
                        <m:sup/>
                        <m:e>
                          <m:r>
                            <a:rPr lang="en-US" altLang="zh-CN" sz="2000" b="0" i="1" smtClean="0">
                              <a:latin typeface="Cambria Math" panose="02040503050406030204" pitchFamily="18" charset="0"/>
                            </a:rPr>
                            <m:t>𝜋</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𝑑𝑥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𝑌</m:t>
                          </m:r>
                        </m:e>
                      </m:nary>
                    </m:oMath>
                  </m:oMathPara>
                </a14:m>
                <a:endParaRPr lang="en-US" altLang="zh-CN" sz="2000" dirty="0"/>
              </a:p>
              <a:p>
                <a:pPr marL="0" indent="0">
                  <a:buFontTx/>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𝜋</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≥0,∀</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oMath>
                  </m:oMathPara>
                </a14:m>
                <a:endParaRPr lang="en-US" altLang="zh-CN" sz="2000" dirty="0"/>
              </a:p>
              <a:p>
                <a:pPr marL="0" indent="0">
                  <a:buFontTx/>
                  <a:buNone/>
                </a:pPr>
                <a:r>
                  <a:rPr lang="zh-CN" altLang="en-US" sz="2000" dirty="0"/>
                  <a:t>该优化问题的解</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𝑐</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oMath>
                </a14:m>
                <a:r>
                  <a:rPr lang="zh-CN" altLang="en-US" sz="2000" dirty="0"/>
                  <a:t>被称为</a:t>
                </a:r>
                <a:r>
                  <a:rPr lang="en-US" altLang="zh-CN" sz="2000" dirty="0"/>
                  <a:t>Wasserstein distance </a:t>
                </a:r>
                <a:r>
                  <a:rPr lang="zh-CN" altLang="en-US" sz="2000" dirty="0"/>
                  <a:t>或者</a:t>
                </a:r>
                <a:r>
                  <a:rPr lang="en-US" altLang="zh-CN" sz="2000" dirty="0"/>
                  <a:t>earth mover distance</a:t>
                </a:r>
              </a:p>
            </p:txBody>
          </p:sp>
        </mc:Choice>
        <mc:Fallback xmlns="">
          <p:sp>
            <p:nvSpPr>
              <p:cNvPr id="22531" name="内容占位符 1">
                <a:extLst>
                  <a:ext uri="{FF2B5EF4-FFF2-40B4-BE49-F238E27FC236}">
                    <a16:creationId xmlns:a16="http://schemas.microsoft.com/office/drawing/2014/main" id="{8041BBAF-D667-4457-BEC4-23A52FE12EAC}"/>
                  </a:ext>
                </a:extLst>
              </p:cNvPr>
              <p:cNvSpPr>
                <a:spLocks noGrp="1" noRot="1" noChangeAspect="1" noMove="1" noResize="1" noEditPoints="1" noAdjustHandles="1" noChangeArrowheads="1" noChangeShapeType="1" noTextEdit="1"/>
              </p:cNvSpPr>
              <p:nvPr>
                <p:ph idx="1"/>
              </p:nvPr>
            </p:nvSpPr>
            <p:spPr>
              <a:blipFill>
                <a:blip r:embed="rId3"/>
                <a:stretch>
                  <a:fillRect l="-741" t="-966"/>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922DB3E-144C-4409-B898-BF0CE4BB235A}"/>
              </a:ext>
            </a:extLst>
          </p:cNvPr>
          <p:cNvSpPr>
            <a:spLocks noGrp="1"/>
          </p:cNvSpPr>
          <p:nvPr>
            <p:ph type="title"/>
          </p:nvPr>
        </p:nvSpPr>
        <p:spPr/>
        <p:txBody>
          <a:bodyPr/>
          <a:lstStyle/>
          <a:p>
            <a:r>
              <a:rPr lang="en-US" altLang="zh-CN" sz="2400" dirty="0"/>
              <a:t>Wasserstein distance</a:t>
            </a:r>
            <a:endParaRPr lang="zh-CN" altLang="en-US" sz="24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17.4728"/>
  <p:tag name="ORIGINALWIDTH" val="1322.835"/>
  <p:tag name="LATEXADDIN" val="\documentclass{article}&#10;\usepackage{amsmath}&#10;\pagestyle{empty}&#10;\begin{document}&#10;&#10;&#10;&#10;&#10;\end{document}"/>
  <p:tag name="IGUANATEXSIZE" val="20"/>
  <p:tag name="IGUANATEXCURSOR" val="0"/>
  <p:tag name="TRANSPARENCY" val="True"/>
  <p:tag name="FILENAME" val=""/>
  <p:tag name="LATEXENGINEID" val="0"/>
  <p:tag name="TEMPFOLDER" val="D:\IguanaTex_v1_57\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566.179"/>
  <p:tag name="LATEXADDIN" val="\documentclass{article}&#10;\usepackage{amsmath}&#10;\pagestyle{empty}&#10;\begin{document}&#10;$$&#10;W\left(P_{r}, P_{\theta}\right)=\sup _{\|f\|_{L} \leq 1} E_{x \sim P_{r}}[f(x)]-E_{x \sim P_{\theta}}[f(x)]&#10;$$&#10;&#10;&#10;\end{document}"/>
  <p:tag name="IGUANATEXSIZE" val="24"/>
  <p:tag name="IGUANATEXCURSOR" val="174"/>
  <p:tag name="TRANSPARENCY" val="True"/>
  <p:tag name="FILENAME" val=""/>
  <p:tag name="LATEXENGINEID" val="0"/>
  <p:tag name="TEMPFOLDER" val="D:\IguanaTex_v1_57\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2722.91"/>
  <p:tag name="LATEXADDIN" val="\documentclass{article}&#10;\usepackage{amsmath}&#10;\pagestyle{empty}&#10;\begin{document}&#10;$$&#10;K W\left(P_{r}, P_{\theta}\right)=\sup _{\|f\|_{L} \leq K} E_{x \sim P_{r}}[f(x)]-E_{x \sim P_{\theta}}[f(x)]&#10;$$&#10;&#10;&#10;&#10;\end{document}"/>
  <p:tag name="IGUANATEXSIZE" val="20"/>
  <p:tag name="IGUANATEXCURSOR" val="84"/>
  <p:tag name="TRANSPARENCY" val="True"/>
  <p:tag name="FILENAME" val=""/>
  <p:tag name="LATEXENGINEID" val="0"/>
  <p:tag name="TEMPFOLDER" val="D:\IguanaTex_v1_57\temp\"/>
  <p:tag name="LATEXFORMHEIGHT" val="312"/>
  <p:tag name="LATEXFORMWIDTH" val="384"/>
  <p:tag name="LATEXFORMWRAP" val="True"/>
  <p:tag name="BITMAPVECTOR" val="0"/>
</p:tagLst>
</file>

<file path=ppt/theme/theme1.xml><?xml version="1.0" encoding="utf-8"?>
<a:theme xmlns:a="http://schemas.openxmlformats.org/drawingml/2006/main" name="首页">
  <a:themeElements>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首页">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首页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首页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首页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首页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首页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首页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首页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首页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首页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首页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首页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首页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8_正文">
  <a:themeElements>
    <a:clrScheme name="8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正文">
  <a:themeElements>
    <a:clrScheme name="9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
  <a:themeElements>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正文">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正文">
  <a:themeElements>
    <a:clrScheme name="1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正文">
  <a:themeElements>
    <a:clrScheme name="2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正文">
  <a:themeElements>
    <a:clrScheme name="3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正文">
  <a:themeElements>
    <a:clrScheme name="4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正文">
  <a:themeElements>
    <a:clrScheme name="5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正文">
  <a:themeElements>
    <a:clrScheme name="6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正文">
  <a:themeElements>
    <a:clrScheme name="7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正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正文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正文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正文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正文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正文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正文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正文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正文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正文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正文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正文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正文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4583</TotalTime>
  <Words>2230</Words>
  <Application>Microsoft Office PowerPoint</Application>
  <PresentationFormat>全屏显示(4:3)</PresentationFormat>
  <Paragraphs>167</Paragraphs>
  <Slides>27</Slides>
  <Notes>24</Notes>
  <HiddenSlides>1</HiddenSlides>
  <MMClips>0</MMClips>
  <ScaleCrop>false</ScaleCrop>
  <HeadingPairs>
    <vt:vector size="6" baseType="variant">
      <vt:variant>
        <vt:lpstr>已用的字体</vt:lpstr>
      </vt:variant>
      <vt:variant>
        <vt:i4>8</vt:i4>
      </vt:variant>
      <vt:variant>
        <vt:lpstr>主题</vt:lpstr>
      </vt:variant>
      <vt:variant>
        <vt:i4>11</vt:i4>
      </vt:variant>
      <vt:variant>
        <vt:lpstr>幻灯片标题</vt:lpstr>
      </vt:variant>
      <vt:variant>
        <vt:i4>27</vt:i4>
      </vt:variant>
    </vt:vector>
  </HeadingPairs>
  <TitlesOfParts>
    <vt:vector size="46" baseType="lpstr">
      <vt:lpstr>MathJax_Main</vt:lpstr>
      <vt:lpstr>MathJax_Math-italic</vt:lpstr>
      <vt:lpstr>Open Sans</vt:lpstr>
      <vt:lpstr>等线</vt:lpstr>
      <vt:lpstr>黑体</vt:lpstr>
      <vt:lpstr>宋体</vt:lpstr>
      <vt:lpstr>Arial</vt:lpstr>
      <vt:lpstr>Cambria Math</vt:lpstr>
      <vt:lpstr>首页</vt:lpstr>
      <vt:lpstr>正文</vt:lpstr>
      <vt:lpstr>1_正文</vt:lpstr>
      <vt:lpstr>2_正文</vt:lpstr>
      <vt:lpstr>3_正文</vt:lpstr>
      <vt:lpstr>4_正文</vt:lpstr>
      <vt:lpstr>5_正文</vt:lpstr>
      <vt:lpstr>6_正文</vt:lpstr>
      <vt:lpstr>7_正文</vt:lpstr>
      <vt:lpstr>8_正文</vt:lpstr>
      <vt:lpstr>9_正文</vt:lpstr>
      <vt:lpstr>GAN的理论与模型</vt:lpstr>
      <vt:lpstr>问题</vt:lpstr>
      <vt:lpstr>Adversarial divergence</vt:lpstr>
      <vt:lpstr>常见模型在adversarial divergency形式下的表示</vt:lpstr>
      <vt:lpstr>收敛性</vt:lpstr>
      <vt:lpstr>PowerPoint 演示文稿</vt:lpstr>
      <vt:lpstr>收敛性的结论</vt:lpstr>
      <vt:lpstr>比较不同的 GAN对应的adversarial divergency</vt:lpstr>
      <vt:lpstr>Wasserstein distance</vt:lpstr>
      <vt:lpstr>拉格朗日对偶</vt:lpstr>
      <vt:lpstr>PowerPoint 演示文稿</vt:lpstr>
      <vt:lpstr>正则化</vt:lpstr>
      <vt:lpstr> WGAN-GP(gradient penalty)    adversarial divergency  </vt:lpstr>
      <vt:lpstr>PowerPoint 演示文稿</vt:lpstr>
      <vt:lpstr>Smoothed WGAN (SWGAN)</vt:lpstr>
      <vt:lpstr>PowerPoint 演示文稿</vt:lpstr>
      <vt:lpstr>PowerPoint 演示文稿</vt:lpstr>
      <vt:lpstr>WGAN-ALP(Adversarial Lipschitz Penalty)</vt:lpstr>
      <vt:lpstr>WGAN-ALP</vt:lpstr>
      <vt:lpstr>DRAGAN (Deep Regret Analytic)</vt:lpstr>
      <vt:lpstr>PowerPoint 演示文稿</vt:lpstr>
      <vt:lpstr>Which Training Methods for GANs do actually Converge?</vt:lpstr>
      <vt:lpstr>Instance noise </vt:lpstr>
      <vt:lpstr>Dirac-GAN</vt:lpstr>
      <vt:lpstr>RCGAN(robust conditional GAN)</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SUNQiming</dc:creator>
  <cp:lastModifiedBy>Nie Hantao</cp:lastModifiedBy>
  <cp:revision>131</cp:revision>
  <cp:lastPrinted>1601-01-01T00:00:00Z</cp:lastPrinted>
  <dcterms:created xsi:type="dcterms:W3CDTF">1601-01-01T00:00:00Z</dcterms:created>
  <dcterms:modified xsi:type="dcterms:W3CDTF">2020-03-17T06:57:59Z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